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95" r:id="rId2"/>
    <p:sldId id="286" r:id="rId3"/>
    <p:sldId id="281" r:id="rId4"/>
    <p:sldId id="282" r:id="rId5"/>
    <p:sldId id="287" r:id="rId6"/>
    <p:sldId id="283" r:id="rId7"/>
    <p:sldId id="261" r:id="rId8"/>
    <p:sldId id="284" r:id="rId9"/>
    <p:sldId id="278" r:id="rId10"/>
    <p:sldId id="28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A6A3428-90E2-BFAD-1C2A-76C87994ED97}" name="Emily Hayes" initials="EH" userId="S::emily.hayes@lego.com::f25055fd-cca3-4108-b620-18da8ee001f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1F6"/>
    <a:srgbClr val="00B94D"/>
    <a:srgbClr val="FF7D00"/>
    <a:srgbClr val="FF00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0494" autoAdjust="0"/>
  </p:normalViewPr>
  <p:slideViewPr>
    <p:cSldViewPr snapToGrid="0">
      <p:cViewPr varScale="1">
        <p:scale>
          <a:sx n="66" d="100"/>
          <a:sy n="66" d="100"/>
        </p:scale>
        <p:origin x="1330"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45B1A4-6B68-4AF2-BD6A-58128E0F291A}" type="datetimeFigureOut">
              <a:rPr lang="en-US" smtClean="0"/>
              <a:t>3/13/2023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54E1A7-F824-4FA6-9C00-AA265D43EA64}" type="slidenum">
              <a:rPr lang="en-US" smtClean="0"/>
              <a:t>‹#›</a:t>
            </a:fld>
            <a:endParaRPr lang="en-US"/>
          </a:p>
        </p:txBody>
      </p:sp>
    </p:spTree>
    <p:extLst>
      <p:ext uri="{BB962C8B-B14F-4D97-AF65-F5344CB8AC3E}">
        <p14:creationId xmlns:p14="http://schemas.microsoft.com/office/powerpoint/2010/main" val="2262827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4CBB2C-EF1B-4B6E-8CA4-8C171109C968}" type="slidenum">
              <a:rPr lang="en-US" smtClean="0"/>
              <a:t>1</a:t>
            </a:fld>
            <a:endParaRPr lang="en-US"/>
          </a:p>
        </p:txBody>
      </p:sp>
    </p:spTree>
    <p:extLst>
      <p:ext uri="{BB962C8B-B14F-4D97-AF65-F5344CB8AC3E}">
        <p14:creationId xmlns:p14="http://schemas.microsoft.com/office/powerpoint/2010/main" val="984761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Depending on your purpose for doing this lesson, student responses can also include science content and vocabulary such as Eyes, Light, Reflection, Surface. </a:t>
            </a:r>
          </a:p>
        </p:txBody>
      </p:sp>
      <p:sp>
        <p:nvSpPr>
          <p:cNvPr id="4" name="Slide Number Placeholder 3"/>
          <p:cNvSpPr>
            <a:spLocks noGrp="1"/>
          </p:cNvSpPr>
          <p:nvPr>
            <p:ph type="sldNum" sz="quarter" idx="5"/>
          </p:nvPr>
        </p:nvSpPr>
        <p:spPr/>
        <p:txBody>
          <a:bodyPr/>
          <a:lstStyle/>
          <a:p>
            <a:fld id="{4A4CBB2C-EF1B-4B6E-8CA4-8C171109C968}" type="slidenum">
              <a:rPr lang="en-US" smtClean="0"/>
              <a:t>10</a:t>
            </a:fld>
            <a:endParaRPr lang="en-US"/>
          </a:p>
        </p:txBody>
      </p:sp>
    </p:spTree>
    <p:extLst>
      <p:ext uri="{BB962C8B-B14F-4D97-AF65-F5344CB8AC3E}">
        <p14:creationId xmlns:p14="http://schemas.microsoft.com/office/powerpoint/2010/main" val="3944538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4CBB2C-EF1B-4B6E-8CA4-8C171109C968}" type="slidenum">
              <a:rPr lang="en-US" smtClean="0"/>
              <a:t>2</a:t>
            </a:fld>
            <a:endParaRPr lang="en-US"/>
          </a:p>
        </p:txBody>
      </p:sp>
    </p:spTree>
    <p:extLst>
      <p:ext uri="{BB962C8B-B14F-4D97-AF65-F5344CB8AC3E}">
        <p14:creationId xmlns:p14="http://schemas.microsoft.com/office/powerpoint/2010/main" val="4208486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your students why they think this image is here. On the next slide, you will record student responses. </a:t>
            </a:r>
          </a:p>
        </p:txBody>
      </p:sp>
      <p:sp>
        <p:nvSpPr>
          <p:cNvPr id="4" name="Slide Number Placeholder 3"/>
          <p:cNvSpPr>
            <a:spLocks noGrp="1"/>
          </p:cNvSpPr>
          <p:nvPr>
            <p:ph type="sldNum" sz="quarter" idx="5"/>
          </p:nvPr>
        </p:nvSpPr>
        <p:spPr/>
        <p:txBody>
          <a:bodyPr/>
          <a:lstStyle/>
          <a:p>
            <a:fld id="{7354E1A7-F824-4FA6-9C00-AA265D43EA64}" type="slidenum">
              <a:rPr lang="en-US" smtClean="0"/>
              <a:t>3</a:t>
            </a:fld>
            <a:endParaRPr lang="en-US"/>
          </a:p>
        </p:txBody>
      </p:sp>
    </p:spTree>
    <p:extLst>
      <p:ext uri="{BB962C8B-B14F-4D97-AF65-F5344CB8AC3E}">
        <p14:creationId xmlns:p14="http://schemas.microsoft.com/office/powerpoint/2010/main" val="1706593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sure to delete the sample student responses before using chart with students.</a:t>
            </a:r>
          </a:p>
          <a:p>
            <a:endParaRPr lang="en-US" dirty="0"/>
          </a:p>
          <a:p>
            <a:r>
              <a:rPr lang="en-US" dirty="0"/>
              <a:t>Key here is having students start with observable, objective evidence—and distinguishing that from why they think that’s important or what they think that means. </a:t>
            </a:r>
          </a:p>
          <a:p>
            <a:r>
              <a:rPr lang="en-US" dirty="0"/>
              <a:t>The next step is to make inferences (reasoning) about that evidence. </a:t>
            </a:r>
          </a:p>
          <a:p>
            <a:r>
              <a:rPr lang="en-US" dirty="0"/>
              <a:t>This is very difficult even for adults! </a:t>
            </a:r>
          </a:p>
        </p:txBody>
      </p:sp>
      <p:sp>
        <p:nvSpPr>
          <p:cNvPr id="4" name="Slide Number Placeholder 3"/>
          <p:cNvSpPr>
            <a:spLocks noGrp="1"/>
          </p:cNvSpPr>
          <p:nvPr>
            <p:ph type="sldNum" sz="quarter" idx="5"/>
          </p:nvPr>
        </p:nvSpPr>
        <p:spPr/>
        <p:txBody>
          <a:bodyPr/>
          <a:lstStyle/>
          <a:p>
            <a:fld id="{4A4CBB2C-EF1B-4B6E-8CA4-8C171109C968}" type="slidenum">
              <a:rPr lang="en-US" smtClean="0"/>
              <a:t>4</a:t>
            </a:fld>
            <a:endParaRPr lang="en-US"/>
          </a:p>
        </p:txBody>
      </p:sp>
    </p:spTree>
    <p:extLst>
      <p:ext uri="{BB962C8B-B14F-4D97-AF65-F5344CB8AC3E}">
        <p14:creationId xmlns:p14="http://schemas.microsoft.com/office/powerpoint/2010/main" val="301502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Ask your students why they think this image is here and what details they see. On the next slide, you will record student responses. </a:t>
            </a:r>
          </a:p>
          <a:p>
            <a:endParaRPr lang="en-US" dirty="0"/>
          </a:p>
        </p:txBody>
      </p:sp>
      <p:sp>
        <p:nvSpPr>
          <p:cNvPr id="4" name="Slide Number Placeholder 3"/>
          <p:cNvSpPr>
            <a:spLocks noGrp="1"/>
          </p:cNvSpPr>
          <p:nvPr>
            <p:ph type="sldNum" sz="quarter" idx="5"/>
          </p:nvPr>
        </p:nvSpPr>
        <p:spPr/>
        <p:txBody>
          <a:bodyPr/>
          <a:lstStyle/>
          <a:p>
            <a:fld id="{4A4CBB2C-EF1B-4B6E-8CA4-8C171109C968}" type="slidenum">
              <a:rPr lang="en-US" smtClean="0"/>
              <a:t>5</a:t>
            </a:fld>
            <a:endParaRPr lang="en-US"/>
          </a:p>
        </p:txBody>
      </p:sp>
    </p:spTree>
    <p:extLst>
      <p:ext uri="{BB962C8B-B14F-4D97-AF65-F5344CB8AC3E}">
        <p14:creationId xmlns:p14="http://schemas.microsoft.com/office/powerpoint/2010/main" val="4270365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 sure to delete the sample student responses or create a blank copy before using chart with students.</a:t>
            </a:r>
          </a:p>
          <a:p>
            <a:endParaRPr lang="en-US" dirty="0"/>
          </a:p>
          <a:p>
            <a:r>
              <a:rPr lang="en-US" dirty="0"/>
              <a:t>Repeat the same exercise with the illuminated cave image. See if there are opportunities to refine student thinking (e.g. “There is nothing there” turned out not to be accurate—and that’s GREAT! Additional evidence doesn’t mean we were wrong—we just needed more information.)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Depending on your purpose for doing this lesson, student responses can also include science content and vocabulary such as Eyes, Light, Reflection, Surface. </a:t>
            </a:r>
          </a:p>
          <a:p>
            <a:endParaRPr lang="en-US" dirty="0"/>
          </a:p>
        </p:txBody>
      </p:sp>
      <p:sp>
        <p:nvSpPr>
          <p:cNvPr id="4" name="Slide Number Placeholder 3"/>
          <p:cNvSpPr>
            <a:spLocks noGrp="1"/>
          </p:cNvSpPr>
          <p:nvPr>
            <p:ph type="sldNum" sz="quarter" idx="5"/>
          </p:nvPr>
        </p:nvSpPr>
        <p:spPr/>
        <p:txBody>
          <a:bodyPr/>
          <a:lstStyle/>
          <a:p>
            <a:fld id="{4A4CBB2C-EF1B-4B6E-8CA4-8C171109C968}" type="slidenum">
              <a:rPr lang="en-US" smtClean="0"/>
              <a:t>6</a:t>
            </a:fld>
            <a:endParaRPr lang="en-US"/>
          </a:p>
        </p:txBody>
      </p:sp>
    </p:spTree>
    <p:extLst>
      <p:ext uri="{BB962C8B-B14F-4D97-AF65-F5344CB8AC3E}">
        <p14:creationId xmlns:p14="http://schemas.microsoft.com/office/powerpoint/2010/main" val="415294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evidence and reasoning from the chart activity, help the students write a claim about how objects can be seen in a dark environment. </a:t>
            </a:r>
          </a:p>
          <a:p>
            <a:endParaRPr lang="en-US" dirty="0"/>
          </a:p>
          <a:p>
            <a:endParaRPr lang="en-US" dirty="0"/>
          </a:p>
        </p:txBody>
      </p:sp>
      <p:sp>
        <p:nvSpPr>
          <p:cNvPr id="4" name="Slide Number Placeholder 3"/>
          <p:cNvSpPr>
            <a:spLocks noGrp="1"/>
          </p:cNvSpPr>
          <p:nvPr>
            <p:ph type="sldNum" sz="quarter" idx="5"/>
          </p:nvPr>
        </p:nvSpPr>
        <p:spPr/>
        <p:txBody>
          <a:bodyPr/>
          <a:lstStyle/>
          <a:p>
            <a:fld id="{4A4CBB2C-EF1B-4B6E-8CA4-8C171109C968}" type="slidenum">
              <a:rPr lang="en-US" smtClean="0"/>
              <a:t>7</a:t>
            </a:fld>
            <a:endParaRPr lang="en-US"/>
          </a:p>
        </p:txBody>
      </p:sp>
    </p:spTree>
    <p:extLst>
      <p:ext uri="{BB962C8B-B14F-4D97-AF65-F5344CB8AC3E}">
        <p14:creationId xmlns:p14="http://schemas.microsoft.com/office/powerpoint/2010/main" val="2368696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evidence and reasoning from the chart activity, help the students write a claim about how objects can be seen in a dark environment.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Depending on your purpose for doing this lesson, student responses can also include science content and vocabulary such as Eyes, Light, Reflection, Surface. </a:t>
            </a:r>
          </a:p>
          <a:p>
            <a:endParaRPr lang="en-US" dirty="0"/>
          </a:p>
        </p:txBody>
      </p:sp>
      <p:sp>
        <p:nvSpPr>
          <p:cNvPr id="4" name="Slide Number Placeholder 3"/>
          <p:cNvSpPr>
            <a:spLocks noGrp="1"/>
          </p:cNvSpPr>
          <p:nvPr>
            <p:ph type="sldNum" sz="quarter" idx="5"/>
          </p:nvPr>
        </p:nvSpPr>
        <p:spPr/>
        <p:txBody>
          <a:bodyPr/>
          <a:lstStyle/>
          <a:p>
            <a:fld id="{4A4CBB2C-EF1B-4B6E-8CA4-8C171109C968}" type="slidenum">
              <a:rPr lang="en-US" smtClean="0"/>
              <a:t>8</a:t>
            </a:fld>
            <a:endParaRPr lang="en-US"/>
          </a:p>
        </p:txBody>
      </p:sp>
    </p:spTree>
    <p:extLst>
      <p:ext uri="{BB962C8B-B14F-4D97-AF65-F5344CB8AC3E}">
        <p14:creationId xmlns:p14="http://schemas.microsoft.com/office/powerpoint/2010/main" val="3425283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4CBB2C-EF1B-4B6E-8CA4-8C171109C968}" type="slidenum">
              <a:rPr lang="en-US" smtClean="0"/>
              <a:t>9</a:t>
            </a:fld>
            <a:endParaRPr lang="en-US"/>
          </a:p>
        </p:txBody>
      </p:sp>
    </p:spTree>
    <p:extLst>
      <p:ext uri="{BB962C8B-B14F-4D97-AF65-F5344CB8AC3E}">
        <p14:creationId xmlns:p14="http://schemas.microsoft.com/office/powerpoint/2010/main" val="249289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9EF0C-5E7A-A709-5466-9C732EBD5B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7C641F-D6B5-22D2-2DFD-1DE306F6A7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8E7400-E3EA-B7E1-3256-02C62BFB9567}"/>
              </a:ext>
            </a:extLst>
          </p:cNvPr>
          <p:cNvSpPr>
            <a:spLocks noGrp="1"/>
          </p:cNvSpPr>
          <p:nvPr>
            <p:ph type="dt" sz="half" idx="10"/>
          </p:nvPr>
        </p:nvSpPr>
        <p:spPr/>
        <p:txBody>
          <a:bodyPr/>
          <a:lstStyle/>
          <a:p>
            <a:fld id="{801A90CE-763C-4A28-892B-AE627C480995}" type="datetimeFigureOut">
              <a:rPr lang="en-US" smtClean="0"/>
              <a:t>3/13/2023</a:t>
            </a:fld>
            <a:endParaRPr lang="en-US"/>
          </a:p>
        </p:txBody>
      </p:sp>
      <p:sp>
        <p:nvSpPr>
          <p:cNvPr id="5" name="Footer Placeholder 4">
            <a:extLst>
              <a:ext uri="{FF2B5EF4-FFF2-40B4-BE49-F238E27FC236}">
                <a16:creationId xmlns:a16="http://schemas.microsoft.com/office/drawing/2014/main" id="{F9499395-9EE9-8172-051E-F979B0917D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6CC39E-EF7F-1FFF-D415-5591FF1FFE8A}"/>
              </a:ext>
            </a:extLst>
          </p:cNvPr>
          <p:cNvSpPr>
            <a:spLocks noGrp="1"/>
          </p:cNvSpPr>
          <p:nvPr>
            <p:ph type="sldNum" sz="quarter" idx="12"/>
          </p:nvPr>
        </p:nvSpPr>
        <p:spPr/>
        <p:txBody>
          <a:bodyPr/>
          <a:lstStyle/>
          <a:p>
            <a:fld id="{160EEACA-9A93-483C-A6C3-408E9BF9A6E3}" type="slidenum">
              <a:rPr lang="en-US" smtClean="0"/>
              <a:t>‹#›</a:t>
            </a:fld>
            <a:endParaRPr lang="en-US"/>
          </a:p>
        </p:txBody>
      </p:sp>
    </p:spTree>
    <p:extLst>
      <p:ext uri="{BB962C8B-B14F-4D97-AF65-F5344CB8AC3E}">
        <p14:creationId xmlns:p14="http://schemas.microsoft.com/office/powerpoint/2010/main" val="2418409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1A625-ED97-02C3-FEDC-4E8A82EC77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11E66F-49C6-A1AC-1A87-84701B1140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9F2436-0237-C4E9-7A3B-15D29699DFFA}"/>
              </a:ext>
            </a:extLst>
          </p:cNvPr>
          <p:cNvSpPr>
            <a:spLocks noGrp="1"/>
          </p:cNvSpPr>
          <p:nvPr>
            <p:ph type="dt" sz="half" idx="10"/>
          </p:nvPr>
        </p:nvSpPr>
        <p:spPr/>
        <p:txBody>
          <a:bodyPr/>
          <a:lstStyle/>
          <a:p>
            <a:fld id="{801A90CE-763C-4A28-892B-AE627C480995}" type="datetimeFigureOut">
              <a:rPr lang="en-US" smtClean="0"/>
              <a:t>3/13/2023</a:t>
            </a:fld>
            <a:endParaRPr lang="en-US"/>
          </a:p>
        </p:txBody>
      </p:sp>
      <p:sp>
        <p:nvSpPr>
          <p:cNvPr id="5" name="Footer Placeholder 4">
            <a:extLst>
              <a:ext uri="{FF2B5EF4-FFF2-40B4-BE49-F238E27FC236}">
                <a16:creationId xmlns:a16="http://schemas.microsoft.com/office/drawing/2014/main" id="{79DEF1DA-DDF4-1303-6922-BD434CE1E3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7CB95A-74D5-BD5D-0764-2D1854389A4F}"/>
              </a:ext>
            </a:extLst>
          </p:cNvPr>
          <p:cNvSpPr>
            <a:spLocks noGrp="1"/>
          </p:cNvSpPr>
          <p:nvPr>
            <p:ph type="sldNum" sz="quarter" idx="12"/>
          </p:nvPr>
        </p:nvSpPr>
        <p:spPr/>
        <p:txBody>
          <a:bodyPr/>
          <a:lstStyle/>
          <a:p>
            <a:fld id="{160EEACA-9A93-483C-A6C3-408E9BF9A6E3}" type="slidenum">
              <a:rPr lang="en-US" smtClean="0"/>
              <a:t>‹#›</a:t>
            </a:fld>
            <a:endParaRPr lang="en-US"/>
          </a:p>
        </p:txBody>
      </p:sp>
    </p:spTree>
    <p:extLst>
      <p:ext uri="{BB962C8B-B14F-4D97-AF65-F5344CB8AC3E}">
        <p14:creationId xmlns:p14="http://schemas.microsoft.com/office/powerpoint/2010/main" val="3301265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3D432C-8866-1F80-AB8F-54D5B301F5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86991E-7CCB-9F5D-45E5-FA74F711F0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ECF272-CC98-F9F0-A9E3-3785C2A7F8C2}"/>
              </a:ext>
            </a:extLst>
          </p:cNvPr>
          <p:cNvSpPr>
            <a:spLocks noGrp="1"/>
          </p:cNvSpPr>
          <p:nvPr>
            <p:ph type="dt" sz="half" idx="10"/>
          </p:nvPr>
        </p:nvSpPr>
        <p:spPr/>
        <p:txBody>
          <a:bodyPr/>
          <a:lstStyle/>
          <a:p>
            <a:fld id="{801A90CE-763C-4A28-892B-AE627C480995}" type="datetimeFigureOut">
              <a:rPr lang="en-US" smtClean="0"/>
              <a:t>3/13/2023</a:t>
            </a:fld>
            <a:endParaRPr lang="en-US"/>
          </a:p>
        </p:txBody>
      </p:sp>
      <p:sp>
        <p:nvSpPr>
          <p:cNvPr id="5" name="Footer Placeholder 4">
            <a:extLst>
              <a:ext uri="{FF2B5EF4-FFF2-40B4-BE49-F238E27FC236}">
                <a16:creationId xmlns:a16="http://schemas.microsoft.com/office/drawing/2014/main" id="{1ACDBD04-CFA3-D236-1FA2-448C4B0A8A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D8ABF5-1477-7821-ABBC-5696F3067B0B}"/>
              </a:ext>
            </a:extLst>
          </p:cNvPr>
          <p:cNvSpPr>
            <a:spLocks noGrp="1"/>
          </p:cNvSpPr>
          <p:nvPr>
            <p:ph type="sldNum" sz="quarter" idx="12"/>
          </p:nvPr>
        </p:nvSpPr>
        <p:spPr/>
        <p:txBody>
          <a:bodyPr/>
          <a:lstStyle/>
          <a:p>
            <a:fld id="{160EEACA-9A93-483C-A6C3-408E9BF9A6E3}" type="slidenum">
              <a:rPr lang="en-US" smtClean="0"/>
              <a:t>‹#›</a:t>
            </a:fld>
            <a:endParaRPr lang="en-US"/>
          </a:p>
        </p:txBody>
      </p:sp>
    </p:spTree>
    <p:extLst>
      <p:ext uri="{BB962C8B-B14F-4D97-AF65-F5344CB8AC3E}">
        <p14:creationId xmlns:p14="http://schemas.microsoft.com/office/powerpoint/2010/main" val="4153236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Page Option 2 Blue">
    <p:bg>
      <p:bgPr>
        <a:solidFill>
          <a:srgbClr val="0091F6"/>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2" y="3425815"/>
            <a:ext cx="7010399" cy="830997"/>
          </a:xfrm>
        </p:spPr>
        <p:txBody>
          <a:bodyPr wrap="square" anchor="b" anchorCtr="0">
            <a:spAutoFit/>
          </a:bodyPr>
          <a:lstStyle>
            <a:lvl1pPr>
              <a:defRPr sz="5867">
                <a:latin typeface="Cera Pro" panose="00000500000000000000" pitchFamily="50" charset="0"/>
              </a:defRPr>
            </a:lvl1pPr>
          </a:lstStyle>
          <a:p>
            <a:r>
              <a:rPr lang="en-US"/>
              <a:t>Click to edit title</a:t>
            </a:r>
          </a:p>
        </p:txBody>
      </p:sp>
      <p:sp>
        <p:nvSpPr>
          <p:cNvPr id="3" name="Subtitle 2"/>
          <p:cNvSpPr>
            <a:spLocks noGrp="1"/>
          </p:cNvSpPr>
          <p:nvPr>
            <p:ph type="subTitle" idx="1" hasCustomPrompt="1"/>
          </p:nvPr>
        </p:nvSpPr>
        <p:spPr>
          <a:xfrm>
            <a:off x="609602" y="4361073"/>
            <a:ext cx="7010399" cy="328295"/>
          </a:xfrm>
        </p:spPr>
        <p:txBody>
          <a:bodyPr wrap="square">
            <a:spAutoFit/>
          </a:bodyPr>
          <a:lstStyle>
            <a:lvl1pPr marL="0" indent="0" algn="l" defTabSz="1219170" rtl="0" eaLnBrk="1" latinLnBrk="0" hangingPunct="1">
              <a:spcBef>
                <a:spcPts val="800"/>
              </a:spcBef>
              <a:buClr>
                <a:schemeClr val="tx2"/>
              </a:buClr>
              <a:buFont typeface="LEGO Chalet 60" panose="020B0604020202020204" pitchFamily="34" charset="0"/>
              <a:buNone/>
              <a:defRPr lang="en-US" sz="2133" kern="1200" cap="none" baseline="0" dirty="0">
                <a:solidFill>
                  <a:schemeClr val="tx1"/>
                </a:solidFill>
                <a:latin typeface="Cera Pro" panose="00000500000000000000" pitchFamily="50" charset="0"/>
                <a:ea typeface="+mn-ea"/>
                <a:cs typeface="+mn-cs"/>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subtitle</a:t>
            </a:r>
          </a:p>
        </p:txBody>
      </p:sp>
      <p:sp>
        <p:nvSpPr>
          <p:cNvPr id="8" name="Rectangle 7"/>
          <p:cNvSpPr/>
          <p:nvPr userDrawn="1"/>
        </p:nvSpPr>
        <p:spPr>
          <a:xfrm>
            <a:off x="609601" y="6298741"/>
            <a:ext cx="2138947" cy="369331"/>
          </a:xfrm>
          <a:prstGeom prst="rect">
            <a:avLst/>
          </a:prstGeom>
          <a:solidFill>
            <a:srgbClr val="FFFFFF"/>
          </a:solidFill>
        </p:spPr>
        <p:txBody>
          <a:bodyPr wrap="square" lIns="0" tIns="121920" rIns="0" bIns="121920" anchor="ctr" anchorCtr="0">
            <a:noAutofit/>
          </a:bodyPr>
          <a:lstStyle/>
          <a:p>
            <a:pPr defTabSz="914377"/>
            <a:r>
              <a:rPr lang="en-US" sz="800" b="0">
                <a:solidFill>
                  <a:srgbClr val="BABABA"/>
                </a:solidFill>
                <a:latin typeface="Cera Pro" panose="00000500000000000000" pitchFamily="50" charset="0"/>
                <a:ea typeface="LEGO Chalet 60" panose="020B0604020202020204" pitchFamily="34" charset="-128"/>
                <a:cs typeface="LEGO Chalet 60" panose="020B0604020202020204" pitchFamily="34" charset="0"/>
              </a:rPr>
              <a:t>©2023 The LEGO Group</a:t>
            </a:r>
            <a:br>
              <a:rPr lang="en-US" sz="800" b="0">
                <a:solidFill>
                  <a:srgbClr val="BABABA"/>
                </a:solidFill>
                <a:latin typeface="Cera Pro" panose="00000500000000000000" pitchFamily="50" charset="0"/>
                <a:ea typeface="LEGO Chalet 60" panose="020B0604020202020204" pitchFamily="34" charset="-128"/>
                <a:cs typeface="LEGO Chalet 60" panose="020B0604020202020204" pitchFamily="34" charset="0"/>
              </a:rPr>
            </a:br>
            <a:endParaRPr lang="en-US" sz="800" b="0">
              <a:solidFill>
                <a:srgbClr val="BABABA"/>
              </a:solidFill>
              <a:latin typeface="Cera Pro" panose="00000500000000000000" pitchFamily="50" charset="0"/>
              <a:ea typeface="LEGO Chalet 60" panose="020B0604020202020204" pitchFamily="34" charset="-128"/>
              <a:cs typeface="LEGO Chalet 60" panose="020B0604020202020204" pitchFamily="34" charset="0"/>
            </a:endParaRPr>
          </a:p>
        </p:txBody>
      </p:sp>
      <p:sp>
        <p:nvSpPr>
          <p:cNvPr id="5" name="Text Placeholder 4"/>
          <p:cNvSpPr>
            <a:spLocks noGrp="1"/>
          </p:cNvSpPr>
          <p:nvPr>
            <p:ph type="body" sz="quarter" idx="10" hasCustomPrompt="1"/>
          </p:nvPr>
        </p:nvSpPr>
        <p:spPr>
          <a:xfrm>
            <a:off x="609601" y="6483407"/>
            <a:ext cx="8625480" cy="123111"/>
          </a:xfrm>
        </p:spPr>
        <p:txBody>
          <a:bodyPr wrap="square">
            <a:spAutoFit/>
          </a:bodyPr>
          <a:lstStyle>
            <a:lvl1pPr marL="0" marR="0" indent="0" algn="l" defTabSz="1219170" rtl="0" eaLnBrk="1" fontAlgn="auto" latinLnBrk="0" hangingPunct="1">
              <a:lnSpc>
                <a:spcPct val="100000"/>
              </a:lnSpc>
              <a:spcBef>
                <a:spcPts val="800"/>
              </a:spcBef>
              <a:spcAft>
                <a:spcPts val="0"/>
              </a:spcAft>
              <a:buClr>
                <a:schemeClr val="tx2"/>
              </a:buClr>
              <a:buSzTx/>
              <a:buFont typeface="LEGO Chalet 60" panose="020B0604020202020204" pitchFamily="34" charset="0"/>
              <a:buNone/>
              <a:tabLst/>
              <a:defRPr sz="800">
                <a:solidFill>
                  <a:srgbClr val="BABABA"/>
                </a:solidFill>
                <a:latin typeface="Cera Pro" panose="00000500000000000000" pitchFamily="50" charset="0"/>
              </a:defRPr>
            </a:lvl1pPr>
            <a:lvl2pPr>
              <a:defRPr sz="800">
                <a:solidFill>
                  <a:srgbClr val="000000"/>
                </a:solidFill>
              </a:defRPr>
            </a:lvl2pPr>
            <a:lvl3pPr>
              <a:defRPr sz="800">
                <a:solidFill>
                  <a:srgbClr val="000000"/>
                </a:solidFill>
              </a:defRPr>
            </a:lvl3pPr>
            <a:lvl4pPr>
              <a:defRPr sz="800">
                <a:solidFill>
                  <a:srgbClr val="000000"/>
                </a:solidFill>
              </a:defRPr>
            </a:lvl4pPr>
            <a:lvl5pPr>
              <a:defRPr sz="800">
                <a:solidFill>
                  <a:srgbClr val="000000"/>
                </a:solidFill>
              </a:defRPr>
            </a:lvl5pPr>
          </a:lstStyle>
          <a:p>
            <a:pPr marL="0" marR="0" lvl="0" indent="0" algn="l" defTabSz="1219170" rtl="0" eaLnBrk="1" fontAlgn="auto" latinLnBrk="0" hangingPunct="1">
              <a:lnSpc>
                <a:spcPct val="100000"/>
              </a:lnSpc>
              <a:spcBef>
                <a:spcPts val="800"/>
              </a:spcBef>
              <a:spcAft>
                <a:spcPts val="0"/>
              </a:spcAft>
              <a:buClr>
                <a:schemeClr val="tx2"/>
              </a:buClr>
              <a:buSzTx/>
              <a:buFont typeface="LEGO Chalet 60" panose="020B0604020202020204" pitchFamily="34" charset="0"/>
              <a:buNone/>
              <a:tabLst/>
              <a:defRPr/>
            </a:pPr>
            <a:r>
              <a:rPr lang="en-US"/>
              <a:t>Date: XX, Version: XX, Document Owner: XX, Total page number: XX</a:t>
            </a:r>
          </a:p>
        </p:txBody>
      </p:sp>
    </p:spTree>
    <p:extLst>
      <p:ext uri="{BB962C8B-B14F-4D97-AF65-F5344CB8AC3E}">
        <p14:creationId xmlns:p14="http://schemas.microsoft.com/office/powerpoint/2010/main" val="159019947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Whi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title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67748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7287">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ver Page Option 1">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1"/>
          </p:nvPr>
        </p:nvSpPr>
        <p:spPr>
          <a:xfrm>
            <a:off x="0" y="0"/>
            <a:ext cx="12192000" cy="6096000"/>
          </a:xfrm>
        </p:spPr>
        <p:txBody>
          <a:bodyPr/>
          <a:lstStyle/>
          <a:p>
            <a:r>
              <a:rPr lang="en-US"/>
              <a:t>Click icon to add picture</a:t>
            </a:r>
          </a:p>
        </p:txBody>
      </p:sp>
      <p:sp>
        <p:nvSpPr>
          <p:cNvPr id="4" name="Slide Number Placeholder 3"/>
          <p:cNvSpPr>
            <a:spLocks noGrp="1"/>
          </p:cNvSpPr>
          <p:nvPr>
            <p:ph type="sldNum" sz="quarter" idx="10"/>
          </p:nvPr>
        </p:nvSpPr>
        <p:spPr>
          <a:xfrm>
            <a:off x="609599" y="6324998"/>
            <a:ext cx="210208" cy="298007"/>
          </a:xfrm>
        </p:spPr>
        <p:txBody>
          <a:bodyPr/>
          <a:lstStyle>
            <a:lvl1pPr>
              <a:defRPr>
                <a:solidFill>
                  <a:schemeClr val="tx2"/>
                </a:solidFill>
              </a:defRPr>
            </a:lvl1pPr>
          </a:lstStyle>
          <a:p>
            <a:fld id="{B6F15528-21DE-4FAA-801E-634DDDAF4B2B}" type="slidenum">
              <a:rPr lang="en-US" smtClean="0"/>
              <a:pPr/>
              <a:t>‹#›</a:t>
            </a:fld>
            <a:endParaRPr lang="en-US"/>
          </a:p>
        </p:txBody>
      </p:sp>
      <p:sp>
        <p:nvSpPr>
          <p:cNvPr id="10" name="Rectangle 9">
            <a:extLst>
              <a:ext uri="{FF2B5EF4-FFF2-40B4-BE49-F238E27FC236}">
                <a16:creationId xmlns:a16="http://schemas.microsoft.com/office/drawing/2014/main" id="{0F301555-1E21-4989-9440-A32713EDFB18}"/>
              </a:ext>
            </a:extLst>
          </p:cNvPr>
          <p:cNvSpPr/>
          <p:nvPr userDrawn="1"/>
        </p:nvSpPr>
        <p:spPr>
          <a:xfrm>
            <a:off x="609601" y="6298741"/>
            <a:ext cx="2138947" cy="369331"/>
          </a:xfrm>
          <a:prstGeom prst="rect">
            <a:avLst/>
          </a:prstGeom>
          <a:solidFill>
            <a:srgbClr val="FFFFFF"/>
          </a:solidFill>
        </p:spPr>
        <p:txBody>
          <a:bodyPr wrap="square" lIns="0" tIns="121920" rIns="0" bIns="121920" anchor="ctr" anchorCtr="0">
            <a:noAutofit/>
          </a:bodyPr>
          <a:lstStyle/>
          <a:p>
            <a:pPr defTabSz="914377"/>
            <a:r>
              <a:rPr lang="en-US" sz="800" b="0">
                <a:solidFill>
                  <a:srgbClr val="BABABA"/>
                </a:solidFill>
                <a:latin typeface="Cera Pro" panose="00000500000000000000" pitchFamily="50" charset="0"/>
                <a:ea typeface="LEGO Chalet 60" panose="020B0604020202020204" pitchFamily="34" charset="-128"/>
                <a:cs typeface="LEGO Chalet 60" panose="020B0604020202020204" pitchFamily="34" charset="0"/>
              </a:rPr>
              <a:t>©2023 The LEGO Group</a:t>
            </a:r>
            <a:br>
              <a:rPr lang="en-US" sz="800" b="0">
                <a:solidFill>
                  <a:srgbClr val="BABABA"/>
                </a:solidFill>
                <a:latin typeface="Cera Pro" panose="00000500000000000000" pitchFamily="50" charset="0"/>
                <a:ea typeface="LEGO Chalet 60" panose="020B0604020202020204" pitchFamily="34" charset="-128"/>
                <a:cs typeface="LEGO Chalet 60" panose="020B0604020202020204" pitchFamily="34" charset="0"/>
              </a:rPr>
            </a:br>
            <a:endParaRPr lang="en-US" sz="800" b="0">
              <a:solidFill>
                <a:srgbClr val="BABABA"/>
              </a:solidFill>
              <a:latin typeface="Cera Pro" panose="00000500000000000000" pitchFamily="50" charset="0"/>
              <a:ea typeface="LEGO Chalet 60" panose="020B0604020202020204" pitchFamily="34" charset="-128"/>
              <a:cs typeface="LEGO Chalet 60" panose="020B0604020202020204" pitchFamily="34" charset="0"/>
            </a:endParaRPr>
          </a:p>
        </p:txBody>
      </p:sp>
      <p:sp>
        <p:nvSpPr>
          <p:cNvPr id="11" name="Text Placeholder 4">
            <a:extLst>
              <a:ext uri="{FF2B5EF4-FFF2-40B4-BE49-F238E27FC236}">
                <a16:creationId xmlns:a16="http://schemas.microsoft.com/office/drawing/2014/main" id="{4765F7E8-1C3F-4ECF-A3B6-0F0E5551C324}"/>
              </a:ext>
            </a:extLst>
          </p:cNvPr>
          <p:cNvSpPr>
            <a:spLocks noGrp="1"/>
          </p:cNvSpPr>
          <p:nvPr>
            <p:ph type="body" sz="quarter" idx="14" hasCustomPrompt="1"/>
          </p:nvPr>
        </p:nvSpPr>
        <p:spPr>
          <a:xfrm>
            <a:off x="609601" y="6483407"/>
            <a:ext cx="8625480" cy="123111"/>
          </a:xfrm>
          <a:prstGeom prst="rect">
            <a:avLst/>
          </a:prstGeom>
        </p:spPr>
        <p:txBody>
          <a:bodyPr wrap="square">
            <a:spAutoFit/>
          </a:bodyPr>
          <a:lstStyle>
            <a:lvl1pPr marL="0" marR="0" indent="0" algn="l" defTabSz="1219170" rtl="0" eaLnBrk="1" fontAlgn="auto" latinLnBrk="0" hangingPunct="1">
              <a:lnSpc>
                <a:spcPct val="100000"/>
              </a:lnSpc>
              <a:spcBef>
                <a:spcPts val="800"/>
              </a:spcBef>
              <a:spcAft>
                <a:spcPts val="0"/>
              </a:spcAft>
              <a:buClr>
                <a:schemeClr val="tx2"/>
              </a:buClr>
              <a:buSzTx/>
              <a:buFont typeface="LEGO Chalet 60" panose="020B0604020202020204" pitchFamily="34" charset="0"/>
              <a:buNone/>
              <a:tabLst/>
              <a:defRPr sz="800">
                <a:solidFill>
                  <a:srgbClr val="BABABA"/>
                </a:solidFill>
                <a:latin typeface="Cera Pro" panose="00000500000000000000" pitchFamily="50" charset="0"/>
              </a:defRPr>
            </a:lvl1pPr>
            <a:lvl2pPr>
              <a:defRPr sz="800">
                <a:solidFill>
                  <a:srgbClr val="000000"/>
                </a:solidFill>
              </a:defRPr>
            </a:lvl2pPr>
            <a:lvl3pPr>
              <a:defRPr sz="800">
                <a:solidFill>
                  <a:srgbClr val="000000"/>
                </a:solidFill>
              </a:defRPr>
            </a:lvl3pPr>
            <a:lvl4pPr>
              <a:defRPr sz="800">
                <a:solidFill>
                  <a:srgbClr val="000000"/>
                </a:solidFill>
              </a:defRPr>
            </a:lvl4pPr>
            <a:lvl5pPr>
              <a:defRPr sz="800">
                <a:solidFill>
                  <a:srgbClr val="000000"/>
                </a:solidFill>
              </a:defRPr>
            </a:lvl5pPr>
          </a:lstStyle>
          <a:p>
            <a:pPr marL="0" marR="0" lvl="0" indent="0" algn="l" defTabSz="1219170" rtl="0" eaLnBrk="1" fontAlgn="auto" latinLnBrk="0" hangingPunct="1">
              <a:lnSpc>
                <a:spcPct val="100000"/>
              </a:lnSpc>
              <a:spcBef>
                <a:spcPts val="800"/>
              </a:spcBef>
              <a:spcAft>
                <a:spcPts val="0"/>
              </a:spcAft>
              <a:buClr>
                <a:schemeClr val="tx2"/>
              </a:buClr>
              <a:buSzTx/>
              <a:buFont typeface="LEGO Chalet 60" panose="020B0604020202020204" pitchFamily="34" charset="0"/>
              <a:buNone/>
              <a:tabLst/>
              <a:defRPr/>
            </a:pPr>
            <a:r>
              <a:rPr lang="en-US"/>
              <a:t>Date: XX, Version: XX, Document Owner: XX, Total page number: XX</a:t>
            </a:r>
          </a:p>
        </p:txBody>
      </p:sp>
      <p:sp>
        <p:nvSpPr>
          <p:cNvPr id="16" name="Title 1">
            <a:extLst>
              <a:ext uri="{FF2B5EF4-FFF2-40B4-BE49-F238E27FC236}">
                <a16:creationId xmlns:a16="http://schemas.microsoft.com/office/drawing/2014/main" id="{2F4F30B3-97D0-4ED5-8C36-CEF65E168233}"/>
              </a:ext>
            </a:extLst>
          </p:cNvPr>
          <p:cNvSpPr>
            <a:spLocks noGrp="1"/>
          </p:cNvSpPr>
          <p:nvPr>
            <p:ph type="ctrTitle" hasCustomPrompt="1"/>
          </p:nvPr>
        </p:nvSpPr>
        <p:spPr>
          <a:xfrm>
            <a:off x="609602" y="3425815"/>
            <a:ext cx="7010399" cy="830997"/>
          </a:xfrm>
        </p:spPr>
        <p:txBody>
          <a:bodyPr wrap="square" anchor="b" anchorCtr="0">
            <a:spAutoFit/>
          </a:bodyPr>
          <a:lstStyle>
            <a:lvl1pPr>
              <a:defRPr sz="5867">
                <a:effectLst>
                  <a:outerShdw blurRad="38100" dist="38100" dir="2700000" algn="tl">
                    <a:srgbClr val="000000">
                      <a:alpha val="43137"/>
                    </a:srgbClr>
                  </a:outerShdw>
                </a:effectLst>
                <a:latin typeface="Cera Pro" panose="00000500000000000000" pitchFamily="50" charset="0"/>
              </a:defRPr>
            </a:lvl1pPr>
          </a:lstStyle>
          <a:p>
            <a:r>
              <a:rPr lang="en-US"/>
              <a:t>Click to edit title</a:t>
            </a:r>
          </a:p>
        </p:txBody>
      </p:sp>
      <p:sp>
        <p:nvSpPr>
          <p:cNvPr id="17" name="Subtitle 2">
            <a:extLst>
              <a:ext uri="{FF2B5EF4-FFF2-40B4-BE49-F238E27FC236}">
                <a16:creationId xmlns:a16="http://schemas.microsoft.com/office/drawing/2014/main" id="{C96DF12B-8518-4D32-AF18-D673777B433F}"/>
              </a:ext>
            </a:extLst>
          </p:cNvPr>
          <p:cNvSpPr>
            <a:spLocks noGrp="1"/>
          </p:cNvSpPr>
          <p:nvPr>
            <p:ph type="subTitle" idx="1" hasCustomPrompt="1"/>
          </p:nvPr>
        </p:nvSpPr>
        <p:spPr>
          <a:xfrm>
            <a:off x="609602" y="4361073"/>
            <a:ext cx="7010399" cy="328295"/>
          </a:xfrm>
        </p:spPr>
        <p:txBody>
          <a:bodyPr wrap="square">
            <a:spAutoFit/>
          </a:bodyPr>
          <a:lstStyle>
            <a:lvl1pPr marL="0" indent="0" algn="l" defTabSz="1219170" rtl="0" eaLnBrk="1" latinLnBrk="0" hangingPunct="1">
              <a:spcBef>
                <a:spcPts val="800"/>
              </a:spcBef>
              <a:buClr>
                <a:schemeClr val="tx2"/>
              </a:buClr>
              <a:buFont typeface="LEGO Chalet 60" panose="020B0604020202020204" pitchFamily="34" charset="0"/>
              <a:buNone/>
              <a:defRPr lang="en-US" sz="2133" kern="1200" cap="none" baseline="0" dirty="0">
                <a:solidFill>
                  <a:schemeClr val="tx1"/>
                </a:solidFill>
                <a:effectLst>
                  <a:outerShdw blurRad="38100" dist="38100" dir="2700000" algn="tl">
                    <a:srgbClr val="000000">
                      <a:alpha val="43137"/>
                    </a:srgbClr>
                  </a:outerShdw>
                </a:effectLst>
                <a:latin typeface="Cera Pro" panose="00000500000000000000" pitchFamily="50" charset="0"/>
                <a:ea typeface="+mn-ea"/>
                <a:cs typeface="+mn-cs"/>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subtitle</a:t>
            </a:r>
          </a:p>
        </p:txBody>
      </p:sp>
    </p:spTree>
    <p:extLst>
      <p:ext uri="{BB962C8B-B14F-4D97-AF65-F5344CB8AC3E}">
        <p14:creationId xmlns:p14="http://schemas.microsoft.com/office/powerpoint/2010/main" val="125947357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037">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26A20-9E7E-4646-AFFE-C20D5C2FB1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A2B9A5-69DB-044A-DA3B-46B4B84277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226DFE-C88A-1C9C-C617-825A08568AB4}"/>
              </a:ext>
            </a:extLst>
          </p:cNvPr>
          <p:cNvSpPr>
            <a:spLocks noGrp="1"/>
          </p:cNvSpPr>
          <p:nvPr>
            <p:ph type="dt" sz="half" idx="10"/>
          </p:nvPr>
        </p:nvSpPr>
        <p:spPr/>
        <p:txBody>
          <a:bodyPr/>
          <a:lstStyle/>
          <a:p>
            <a:fld id="{801A90CE-763C-4A28-892B-AE627C480995}" type="datetimeFigureOut">
              <a:rPr lang="en-US" smtClean="0"/>
              <a:t>3/13/2023</a:t>
            </a:fld>
            <a:endParaRPr lang="en-US"/>
          </a:p>
        </p:txBody>
      </p:sp>
      <p:sp>
        <p:nvSpPr>
          <p:cNvPr id="5" name="Footer Placeholder 4">
            <a:extLst>
              <a:ext uri="{FF2B5EF4-FFF2-40B4-BE49-F238E27FC236}">
                <a16:creationId xmlns:a16="http://schemas.microsoft.com/office/drawing/2014/main" id="{89EC1089-9187-C637-294B-14EF49C467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4CBD23-AC9E-01A5-C2F1-C07227D24F94}"/>
              </a:ext>
            </a:extLst>
          </p:cNvPr>
          <p:cNvSpPr>
            <a:spLocks noGrp="1"/>
          </p:cNvSpPr>
          <p:nvPr>
            <p:ph type="sldNum" sz="quarter" idx="12"/>
          </p:nvPr>
        </p:nvSpPr>
        <p:spPr/>
        <p:txBody>
          <a:bodyPr/>
          <a:lstStyle/>
          <a:p>
            <a:fld id="{160EEACA-9A93-483C-A6C3-408E9BF9A6E3}" type="slidenum">
              <a:rPr lang="en-US" smtClean="0"/>
              <a:t>‹#›</a:t>
            </a:fld>
            <a:endParaRPr lang="en-US"/>
          </a:p>
        </p:txBody>
      </p:sp>
    </p:spTree>
    <p:extLst>
      <p:ext uri="{BB962C8B-B14F-4D97-AF65-F5344CB8AC3E}">
        <p14:creationId xmlns:p14="http://schemas.microsoft.com/office/powerpoint/2010/main" val="485501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8311A-9BC8-8ACE-239B-A5D7B6C92B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7640E5-4861-092E-77F9-FCCF771328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CD9154-A5DA-13AE-3280-0B2577E02B61}"/>
              </a:ext>
            </a:extLst>
          </p:cNvPr>
          <p:cNvSpPr>
            <a:spLocks noGrp="1"/>
          </p:cNvSpPr>
          <p:nvPr>
            <p:ph type="dt" sz="half" idx="10"/>
          </p:nvPr>
        </p:nvSpPr>
        <p:spPr/>
        <p:txBody>
          <a:bodyPr/>
          <a:lstStyle/>
          <a:p>
            <a:fld id="{801A90CE-763C-4A28-892B-AE627C480995}" type="datetimeFigureOut">
              <a:rPr lang="en-US" smtClean="0"/>
              <a:t>3/13/2023</a:t>
            </a:fld>
            <a:endParaRPr lang="en-US"/>
          </a:p>
        </p:txBody>
      </p:sp>
      <p:sp>
        <p:nvSpPr>
          <p:cNvPr id="5" name="Footer Placeholder 4">
            <a:extLst>
              <a:ext uri="{FF2B5EF4-FFF2-40B4-BE49-F238E27FC236}">
                <a16:creationId xmlns:a16="http://schemas.microsoft.com/office/drawing/2014/main" id="{A06B9C81-D33C-6B24-862A-7E403A7AEC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6EA086-70E0-DE23-99AF-7A19C818F4CF}"/>
              </a:ext>
            </a:extLst>
          </p:cNvPr>
          <p:cNvSpPr>
            <a:spLocks noGrp="1"/>
          </p:cNvSpPr>
          <p:nvPr>
            <p:ph type="sldNum" sz="quarter" idx="12"/>
          </p:nvPr>
        </p:nvSpPr>
        <p:spPr/>
        <p:txBody>
          <a:bodyPr/>
          <a:lstStyle/>
          <a:p>
            <a:fld id="{160EEACA-9A93-483C-A6C3-408E9BF9A6E3}" type="slidenum">
              <a:rPr lang="en-US" smtClean="0"/>
              <a:t>‹#›</a:t>
            </a:fld>
            <a:endParaRPr lang="en-US"/>
          </a:p>
        </p:txBody>
      </p:sp>
    </p:spTree>
    <p:extLst>
      <p:ext uri="{BB962C8B-B14F-4D97-AF65-F5344CB8AC3E}">
        <p14:creationId xmlns:p14="http://schemas.microsoft.com/office/powerpoint/2010/main" val="3327180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CA8C7-7381-27B3-6032-B242CE6432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5C291A-A4F8-801F-1339-D7253CD6F3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490108-7B21-186E-AC10-29950E01AF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A071E8-89B0-71E3-2F1D-C493C136CB7C}"/>
              </a:ext>
            </a:extLst>
          </p:cNvPr>
          <p:cNvSpPr>
            <a:spLocks noGrp="1"/>
          </p:cNvSpPr>
          <p:nvPr>
            <p:ph type="dt" sz="half" idx="10"/>
          </p:nvPr>
        </p:nvSpPr>
        <p:spPr/>
        <p:txBody>
          <a:bodyPr/>
          <a:lstStyle/>
          <a:p>
            <a:fld id="{801A90CE-763C-4A28-892B-AE627C480995}" type="datetimeFigureOut">
              <a:rPr lang="en-US" smtClean="0"/>
              <a:t>3/13/2023</a:t>
            </a:fld>
            <a:endParaRPr lang="en-US"/>
          </a:p>
        </p:txBody>
      </p:sp>
      <p:sp>
        <p:nvSpPr>
          <p:cNvPr id="6" name="Footer Placeholder 5">
            <a:extLst>
              <a:ext uri="{FF2B5EF4-FFF2-40B4-BE49-F238E27FC236}">
                <a16:creationId xmlns:a16="http://schemas.microsoft.com/office/drawing/2014/main" id="{F2FC75B5-6931-7225-F757-8074D1571A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1DBDB4-E730-F473-B276-6CD0C08DDBDA}"/>
              </a:ext>
            </a:extLst>
          </p:cNvPr>
          <p:cNvSpPr>
            <a:spLocks noGrp="1"/>
          </p:cNvSpPr>
          <p:nvPr>
            <p:ph type="sldNum" sz="quarter" idx="12"/>
          </p:nvPr>
        </p:nvSpPr>
        <p:spPr/>
        <p:txBody>
          <a:bodyPr/>
          <a:lstStyle/>
          <a:p>
            <a:fld id="{160EEACA-9A93-483C-A6C3-408E9BF9A6E3}" type="slidenum">
              <a:rPr lang="en-US" smtClean="0"/>
              <a:t>‹#›</a:t>
            </a:fld>
            <a:endParaRPr lang="en-US"/>
          </a:p>
        </p:txBody>
      </p:sp>
    </p:spTree>
    <p:extLst>
      <p:ext uri="{BB962C8B-B14F-4D97-AF65-F5344CB8AC3E}">
        <p14:creationId xmlns:p14="http://schemas.microsoft.com/office/powerpoint/2010/main" val="3360950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B819D-379E-4A86-ED49-94CB0EC537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6B3441-A556-C0E8-1112-4D391E52D8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EF9A0A-5A10-C2A1-B74D-290008B11B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806242-B51B-E18A-FB9A-F51D4424B4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162FC5-7D26-BB25-AC43-79F3C6446D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9692E0-FCCD-C382-FE9C-11AA0C0E4130}"/>
              </a:ext>
            </a:extLst>
          </p:cNvPr>
          <p:cNvSpPr>
            <a:spLocks noGrp="1"/>
          </p:cNvSpPr>
          <p:nvPr>
            <p:ph type="dt" sz="half" idx="10"/>
          </p:nvPr>
        </p:nvSpPr>
        <p:spPr/>
        <p:txBody>
          <a:bodyPr/>
          <a:lstStyle/>
          <a:p>
            <a:fld id="{801A90CE-763C-4A28-892B-AE627C480995}" type="datetimeFigureOut">
              <a:rPr lang="en-US" smtClean="0"/>
              <a:t>3/13/2023</a:t>
            </a:fld>
            <a:endParaRPr lang="en-US"/>
          </a:p>
        </p:txBody>
      </p:sp>
      <p:sp>
        <p:nvSpPr>
          <p:cNvPr id="8" name="Footer Placeholder 7">
            <a:extLst>
              <a:ext uri="{FF2B5EF4-FFF2-40B4-BE49-F238E27FC236}">
                <a16:creationId xmlns:a16="http://schemas.microsoft.com/office/drawing/2014/main" id="{51D86AF4-4BB6-C9EE-B2EB-824216FD3D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5792E38-2E58-A096-FB77-A054B1F52A34}"/>
              </a:ext>
            </a:extLst>
          </p:cNvPr>
          <p:cNvSpPr>
            <a:spLocks noGrp="1"/>
          </p:cNvSpPr>
          <p:nvPr>
            <p:ph type="sldNum" sz="quarter" idx="12"/>
          </p:nvPr>
        </p:nvSpPr>
        <p:spPr/>
        <p:txBody>
          <a:bodyPr/>
          <a:lstStyle/>
          <a:p>
            <a:fld id="{160EEACA-9A93-483C-A6C3-408E9BF9A6E3}" type="slidenum">
              <a:rPr lang="en-US" smtClean="0"/>
              <a:t>‹#›</a:t>
            </a:fld>
            <a:endParaRPr lang="en-US"/>
          </a:p>
        </p:txBody>
      </p:sp>
    </p:spTree>
    <p:extLst>
      <p:ext uri="{BB962C8B-B14F-4D97-AF65-F5344CB8AC3E}">
        <p14:creationId xmlns:p14="http://schemas.microsoft.com/office/powerpoint/2010/main" val="1235838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003BD-5033-7ECF-CC83-7A35ECFC7A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AAA2BA-47A5-B4B6-D2F3-11E1EC7C5C36}"/>
              </a:ext>
            </a:extLst>
          </p:cNvPr>
          <p:cNvSpPr>
            <a:spLocks noGrp="1"/>
          </p:cNvSpPr>
          <p:nvPr>
            <p:ph type="dt" sz="half" idx="10"/>
          </p:nvPr>
        </p:nvSpPr>
        <p:spPr/>
        <p:txBody>
          <a:bodyPr/>
          <a:lstStyle/>
          <a:p>
            <a:fld id="{801A90CE-763C-4A28-892B-AE627C480995}" type="datetimeFigureOut">
              <a:rPr lang="en-US" smtClean="0"/>
              <a:t>3/13/2023</a:t>
            </a:fld>
            <a:endParaRPr lang="en-US"/>
          </a:p>
        </p:txBody>
      </p:sp>
      <p:sp>
        <p:nvSpPr>
          <p:cNvPr id="4" name="Footer Placeholder 3">
            <a:extLst>
              <a:ext uri="{FF2B5EF4-FFF2-40B4-BE49-F238E27FC236}">
                <a16:creationId xmlns:a16="http://schemas.microsoft.com/office/drawing/2014/main" id="{2A3FD381-7E25-3352-8685-FC4CDA359A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AB9EE7-DB9D-CA84-6867-9C8CC9C9180F}"/>
              </a:ext>
            </a:extLst>
          </p:cNvPr>
          <p:cNvSpPr>
            <a:spLocks noGrp="1"/>
          </p:cNvSpPr>
          <p:nvPr>
            <p:ph type="sldNum" sz="quarter" idx="12"/>
          </p:nvPr>
        </p:nvSpPr>
        <p:spPr/>
        <p:txBody>
          <a:bodyPr/>
          <a:lstStyle/>
          <a:p>
            <a:fld id="{160EEACA-9A93-483C-A6C3-408E9BF9A6E3}" type="slidenum">
              <a:rPr lang="en-US" smtClean="0"/>
              <a:t>‹#›</a:t>
            </a:fld>
            <a:endParaRPr lang="en-US"/>
          </a:p>
        </p:txBody>
      </p:sp>
    </p:spTree>
    <p:extLst>
      <p:ext uri="{BB962C8B-B14F-4D97-AF65-F5344CB8AC3E}">
        <p14:creationId xmlns:p14="http://schemas.microsoft.com/office/powerpoint/2010/main" val="3585721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87D078-4E7E-746D-080D-B331E98D5DFD}"/>
              </a:ext>
            </a:extLst>
          </p:cNvPr>
          <p:cNvSpPr>
            <a:spLocks noGrp="1"/>
          </p:cNvSpPr>
          <p:nvPr>
            <p:ph type="dt" sz="half" idx="10"/>
          </p:nvPr>
        </p:nvSpPr>
        <p:spPr/>
        <p:txBody>
          <a:bodyPr/>
          <a:lstStyle/>
          <a:p>
            <a:fld id="{801A90CE-763C-4A28-892B-AE627C480995}" type="datetimeFigureOut">
              <a:rPr lang="en-US" smtClean="0"/>
              <a:t>3/13/2023</a:t>
            </a:fld>
            <a:endParaRPr lang="en-US"/>
          </a:p>
        </p:txBody>
      </p:sp>
      <p:sp>
        <p:nvSpPr>
          <p:cNvPr id="3" name="Footer Placeholder 2">
            <a:extLst>
              <a:ext uri="{FF2B5EF4-FFF2-40B4-BE49-F238E27FC236}">
                <a16:creationId xmlns:a16="http://schemas.microsoft.com/office/drawing/2014/main" id="{16F9FC39-1D1E-3522-3874-51AF592EE0D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ACE410-E620-48DA-7846-047F5BBF1293}"/>
              </a:ext>
            </a:extLst>
          </p:cNvPr>
          <p:cNvSpPr>
            <a:spLocks noGrp="1"/>
          </p:cNvSpPr>
          <p:nvPr>
            <p:ph type="sldNum" sz="quarter" idx="12"/>
          </p:nvPr>
        </p:nvSpPr>
        <p:spPr/>
        <p:txBody>
          <a:bodyPr/>
          <a:lstStyle/>
          <a:p>
            <a:fld id="{160EEACA-9A93-483C-A6C3-408E9BF9A6E3}" type="slidenum">
              <a:rPr lang="en-US" smtClean="0"/>
              <a:t>‹#›</a:t>
            </a:fld>
            <a:endParaRPr lang="en-US"/>
          </a:p>
        </p:txBody>
      </p:sp>
    </p:spTree>
    <p:extLst>
      <p:ext uri="{BB962C8B-B14F-4D97-AF65-F5344CB8AC3E}">
        <p14:creationId xmlns:p14="http://schemas.microsoft.com/office/powerpoint/2010/main" val="589204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28019-803D-8DB8-83AD-E4F73E06BF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8907B3-C2E9-2B17-CC80-CF4666874C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56B5B1-4530-508A-4D20-B1B6DB833D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60906B-4E2C-9D77-5221-050D298FB2F1}"/>
              </a:ext>
            </a:extLst>
          </p:cNvPr>
          <p:cNvSpPr>
            <a:spLocks noGrp="1"/>
          </p:cNvSpPr>
          <p:nvPr>
            <p:ph type="dt" sz="half" idx="10"/>
          </p:nvPr>
        </p:nvSpPr>
        <p:spPr/>
        <p:txBody>
          <a:bodyPr/>
          <a:lstStyle/>
          <a:p>
            <a:fld id="{801A90CE-763C-4A28-892B-AE627C480995}" type="datetimeFigureOut">
              <a:rPr lang="en-US" smtClean="0"/>
              <a:t>3/13/2023</a:t>
            </a:fld>
            <a:endParaRPr lang="en-US"/>
          </a:p>
        </p:txBody>
      </p:sp>
      <p:sp>
        <p:nvSpPr>
          <p:cNvPr id="6" name="Footer Placeholder 5">
            <a:extLst>
              <a:ext uri="{FF2B5EF4-FFF2-40B4-BE49-F238E27FC236}">
                <a16:creationId xmlns:a16="http://schemas.microsoft.com/office/drawing/2014/main" id="{02D31799-F490-38D8-3712-A635B4CCDA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585914-164B-5BE2-9B3F-3996628418AC}"/>
              </a:ext>
            </a:extLst>
          </p:cNvPr>
          <p:cNvSpPr>
            <a:spLocks noGrp="1"/>
          </p:cNvSpPr>
          <p:nvPr>
            <p:ph type="sldNum" sz="quarter" idx="12"/>
          </p:nvPr>
        </p:nvSpPr>
        <p:spPr/>
        <p:txBody>
          <a:bodyPr/>
          <a:lstStyle/>
          <a:p>
            <a:fld id="{160EEACA-9A93-483C-A6C3-408E9BF9A6E3}" type="slidenum">
              <a:rPr lang="en-US" smtClean="0"/>
              <a:t>‹#›</a:t>
            </a:fld>
            <a:endParaRPr lang="en-US"/>
          </a:p>
        </p:txBody>
      </p:sp>
    </p:spTree>
    <p:extLst>
      <p:ext uri="{BB962C8B-B14F-4D97-AF65-F5344CB8AC3E}">
        <p14:creationId xmlns:p14="http://schemas.microsoft.com/office/powerpoint/2010/main" val="786818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0EEFB-74A3-68AF-3C1F-DF877216C4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C47982-0D37-0AA4-4A54-AC2BC70DA6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616C42-647B-C4F7-A1B1-E4155AD4E8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EC7808-2557-CEA4-917F-5C08154DC9A4}"/>
              </a:ext>
            </a:extLst>
          </p:cNvPr>
          <p:cNvSpPr>
            <a:spLocks noGrp="1"/>
          </p:cNvSpPr>
          <p:nvPr>
            <p:ph type="dt" sz="half" idx="10"/>
          </p:nvPr>
        </p:nvSpPr>
        <p:spPr/>
        <p:txBody>
          <a:bodyPr/>
          <a:lstStyle/>
          <a:p>
            <a:fld id="{801A90CE-763C-4A28-892B-AE627C480995}" type="datetimeFigureOut">
              <a:rPr lang="en-US" smtClean="0"/>
              <a:t>3/13/2023</a:t>
            </a:fld>
            <a:endParaRPr lang="en-US"/>
          </a:p>
        </p:txBody>
      </p:sp>
      <p:sp>
        <p:nvSpPr>
          <p:cNvPr id="6" name="Footer Placeholder 5">
            <a:extLst>
              <a:ext uri="{FF2B5EF4-FFF2-40B4-BE49-F238E27FC236}">
                <a16:creationId xmlns:a16="http://schemas.microsoft.com/office/drawing/2014/main" id="{110B84C8-C02E-40C7-E5DE-D03FDA7471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D439BF-DF6A-D6EA-3D03-A8C734DABF3E}"/>
              </a:ext>
            </a:extLst>
          </p:cNvPr>
          <p:cNvSpPr>
            <a:spLocks noGrp="1"/>
          </p:cNvSpPr>
          <p:nvPr>
            <p:ph type="sldNum" sz="quarter" idx="12"/>
          </p:nvPr>
        </p:nvSpPr>
        <p:spPr/>
        <p:txBody>
          <a:bodyPr/>
          <a:lstStyle/>
          <a:p>
            <a:fld id="{160EEACA-9A93-483C-A6C3-408E9BF9A6E3}" type="slidenum">
              <a:rPr lang="en-US" smtClean="0"/>
              <a:t>‹#›</a:t>
            </a:fld>
            <a:endParaRPr lang="en-US"/>
          </a:p>
        </p:txBody>
      </p:sp>
    </p:spTree>
    <p:extLst>
      <p:ext uri="{BB962C8B-B14F-4D97-AF65-F5344CB8AC3E}">
        <p14:creationId xmlns:p14="http://schemas.microsoft.com/office/powerpoint/2010/main" val="2579978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9DB85F-4933-634E-4DC6-C1569B94CE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BD6A41-A646-B506-7A0B-3968CDF72F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9536EF-F2B0-4A3B-4C56-90A4FE1FB7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1A90CE-763C-4A28-892B-AE627C480995}" type="datetimeFigureOut">
              <a:rPr lang="en-US" smtClean="0"/>
              <a:t>3/13/2023</a:t>
            </a:fld>
            <a:endParaRPr lang="en-US"/>
          </a:p>
        </p:txBody>
      </p:sp>
      <p:sp>
        <p:nvSpPr>
          <p:cNvPr id="5" name="Footer Placeholder 4">
            <a:extLst>
              <a:ext uri="{FF2B5EF4-FFF2-40B4-BE49-F238E27FC236}">
                <a16:creationId xmlns:a16="http://schemas.microsoft.com/office/drawing/2014/main" id="{BF575975-0988-9E14-16DD-4D823155E5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F932A6C-9C30-B222-29A8-3760879487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0EEACA-9A93-483C-A6C3-408E9BF9A6E3}" type="slidenum">
              <a:rPr lang="en-US" smtClean="0"/>
              <a:t>‹#›</a:t>
            </a:fld>
            <a:endParaRPr lang="en-US"/>
          </a:p>
        </p:txBody>
      </p:sp>
    </p:spTree>
    <p:extLst>
      <p:ext uri="{BB962C8B-B14F-4D97-AF65-F5344CB8AC3E}">
        <p14:creationId xmlns:p14="http://schemas.microsoft.com/office/powerpoint/2010/main" val="4097907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hyperlink" Target="https://education.lego.com/en-us/lessons/spikeessential-science-connections/spikeessential-how-eyes-see#prepare"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28780-F7DB-49E3-A741-35E4F4C3872F}"/>
              </a:ext>
            </a:extLst>
          </p:cNvPr>
          <p:cNvSpPr>
            <a:spLocks noGrp="1"/>
          </p:cNvSpPr>
          <p:nvPr>
            <p:ph type="ctrTitle"/>
          </p:nvPr>
        </p:nvSpPr>
        <p:spPr>
          <a:xfrm>
            <a:off x="609602" y="3167283"/>
            <a:ext cx="7010399" cy="1089529"/>
          </a:xfrm>
        </p:spPr>
        <p:txBody>
          <a:bodyPr/>
          <a:lstStyle/>
          <a:p>
            <a:r>
              <a:rPr lang="en-US" sz="3600" b="1" dirty="0"/>
              <a:t>Engaging in Argument </a:t>
            </a:r>
            <a:br>
              <a:rPr lang="en-US" sz="3600" b="1" dirty="0"/>
            </a:br>
            <a:r>
              <a:rPr lang="en-US" sz="3600" b="1" dirty="0"/>
              <a:t>from Evidence</a:t>
            </a:r>
          </a:p>
        </p:txBody>
      </p:sp>
      <p:pic>
        <p:nvPicPr>
          <p:cNvPr id="6" name="Picture 4" descr="A picture containing graphical user interface&#10;&#10;Description automatically generated">
            <a:extLst>
              <a:ext uri="{FF2B5EF4-FFF2-40B4-BE49-F238E27FC236}">
                <a16:creationId xmlns:a16="http://schemas.microsoft.com/office/drawing/2014/main" id="{FF775931-4B1B-2486-D21C-2AF7B1F70137}"/>
              </a:ext>
            </a:extLst>
          </p:cNvPr>
          <p:cNvPicPr>
            <a:picLocks noChangeAspect="1"/>
          </p:cNvPicPr>
          <p:nvPr/>
        </p:nvPicPr>
        <p:blipFill>
          <a:blip r:embed="rId3"/>
          <a:stretch>
            <a:fillRect/>
          </a:stretch>
        </p:blipFill>
        <p:spPr>
          <a:xfrm>
            <a:off x="3888996" y="-420340"/>
            <a:ext cx="9564913" cy="6375465"/>
          </a:xfrm>
          <a:prstGeom prst="rect">
            <a:avLst/>
          </a:prstGeom>
        </p:spPr>
      </p:pic>
      <p:sp>
        <p:nvSpPr>
          <p:cNvPr id="4" name="Rectangle 3">
            <a:extLst>
              <a:ext uri="{FF2B5EF4-FFF2-40B4-BE49-F238E27FC236}">
                <a16:creationId xmlns:a16="http://schemas.microsoft.com/office/drawing/2014/main" id="{AE9D58BB-C422-1700-2616-689DB2E7D22F}"/>
              </a:ext>
            </a:extLst>
          </p:cNvPr>
          <p:cNvSpPr/>
          <p:nvPr/>
        </p:nvSpPr>
        <p:spPr>
          <a:xfrm>
            <a:off x="361950" y="5800725"/>
            <a:ext cx="2647950" cy="914400"/>
          </a:xfrm>
          <a:prstGeom prst="rect">
            <a:avLst/>
          </a:prstGeom>
          <a:solidFill>
            <a:srgbClr val="0091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6102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A picture containing LEGO, toy&#10;&#10;Description automatically generated">
            <a:extLst>
              <a:ext uri="{FF2B5EF4-FFF2-40B4-BE49-F238E27FC236}">
                <a16:creationId xmlns:a16="http://schemas.microsoft.com/office/drawing/2014/main" id="{8D751070-E1DD-72DA-C237-9628FF8200D9}"/>
              </a:ext>
            </a:extLst>
          </p:cNvPr>
          <p:cNvPicPr>
            <a:picLocks noChangeAspect="1"/>
          </p:cNvPicPr>
          <p:nvPr/>
        </p:nvPicPr>
        <p:blipFill>
          <a:blip r:embed="rId3"/>
          <a:stretch>
            <a:fillRect/>
          </a:stretch>
        </p:blipFill>
        <p:spPr>
          <a:xfrm>
            <a:off x="4536569" y="708688"/>
            <a:ext cx="7453406" cy="4450415"/>
          </a:xfrm>
          <a:prstGeom prst="rect">
            <a:avLst/>
          </a:prstGeom>
        </p:spPr>
      </p:pic>
      <p:graphicFrame>
        <p:nvGraphicFramePr>
          <p:cNvPr id="2" name="Table 3">
            <a:extLst>
              <a:ext uri="{FF2B5EF4-FFF2-40B4-BE49-F238E27FC236}">
                <a16:creationId xmlns:a16="http://schemas.microsoft.com/office/drawing/2014/main" id="{D696C7A1-32AE-2BC7-4F3F-62B6426EBA4A}"/>
              </a:ext>
            </a:extLst>
          </p:cNvPr>
          <p:cNvGraphicFramePr>
            <a:graphicFrameLocks noGrp="1"/>
          </p:cNvGraphicFramePr>
          <p:nvPr/>
        </p:nvGraphicFramePr>
        <p:xfrm>
          <a:off x="100633" y="1375519"/>
          <a:ext cx="4278663" cy="3017520"/>
        </p:xfrm>
        <a:graphic>
          <a:graphicData uri="http://schemas.openxmlformats.org/drawingml/2006/table">
            <a:tbl>
              <a:tblPr firstRow="1" bandRow="1">
                <a:tableStyleId>{5C22544A-7EE6-4342-B048-85BDC9FD1C3A}</a:tableStyleId>
              </a:tblPr>
              <a:tblGrid>
                <a:gridCol w="4278663">
                  <a:extLst>
                    <a:ext uri="{9D8B030D-6E8A-4147-A177-3AD203B41FA5}">
                      <a16:colId xmlns:a16="http://schemas.microsoft.com/office/drawing/2014/main" val="587177968"/>
                    </a:ext>
                  </a:extLst>
                </a:gridCol>
              </a:tblGrid>
              <a:tr h="370840">
                <a:tc>
                  <a:txBody>
                    <a:bodyPr/>
                    <a:lstStyle/>
                    <a:p>
                      <a:pPr marL="0" marR="0" lvl="0" indent="0" algn="l">
                        <a:lnSpc>
                          <a:spcPct val="100000"/>
                        </a:lnSpc>
                        <a:spcBef>
                          <a:spcPts val="0"/>
                        </a:spcBef>
                        <a:spcAft>
                          <a:spcPts val="0"/>
                        </a:spcAft>
                        <a:buNone/>
                      </a:pPr>
                      <a:r>
                        <a:rPr lang="en-US" sz="2400" b="0" i="0" u="none" strike="noStrike" noProof="0" dirty="0">
                          <a:solidFill>
                            <a:schemeClr val="bg1"/>
                          </a:solidFill>
                          <a:latin typeface="+mn-lt"/>
                        </a:rPr>
                        <a:t>We need light to see objects in the dark. When the cave was completely black, it was too dark to see. The light from the cave </a:t>
                      </a:r>
                      <a:r>
                        <a:rPr lang="en-US" sz="2400" b="0" i="0" u="none" strike="noStrike" noProof="0">
                          <a:solidFill>
                            <a:schemeClr val="bg1"/>
                          </a:solidFill>
                          <a:latin typeface="+mn-lt"/>
                        </a:rPr>
                        <a:t>car reflects </a:t>
                      </a:r>
                      <a:r>
                        <a:rPr lang="en-US" sz="2400" b="0" i="0" u="none" strike="noStrike" noProof="0" dirty="0">
                          <a:solidFill>
                            <a:schemeClr val="bg1"/>
                          </a:solidFill>
                          <a:latin typeface="+mn-lt"/>
                        </a:rPr>
                        <a:t>on the things inside the cave. This light lets Daniel see the rocks and crystals in the cave. </a:t>
                      </a:r>
                      <a:endParaRPr lang="en-US" sz="2400" b="1" i="0" u="none" strike="noStrike" noProof="0" dirty="0">
                        <a:solidFill>
                          <a:schemeClr val="bg1"/>
                        </a:solidFill>
                        <a:latin typeface="+mn-lt"/>
                      </a:endParaRPr>
                    </a:p>
                  </a:txBody>
                  <a:tcPr>
                    <a:lnL w="0">
                      <a:noFill/>
                    </a:lnL>
                    <a:lnR w="0">
                      <a:noFill/>
                    </a:lnR>
                    <a:lnT w="0">
                      <a:noFill/>
                    </a:lnT>
                    <a:lnB w="0">
                      <a:noFill/>
                    </a:lnB>
                    <a:noFill/>
                  </a:tcPr>
                </a:tc>
                <a:extLst>
                  <a:ext uri="{0D108BD9-81ED-4DB2-BD59-A6C34878D82A}">
                    <a16:rowId xmlns:a16="http://schemas.microsoft.com/office/drawing/2014/main" val="2032089254"/>
                  </a:ext>
                </a:extLst>
              </a:tr>
            </a:tbl>
          </a:graphicData>
        </a:graphic>
      </p:graphicFrame>
      <p:sp>
        <p:nvSpPr>
          <p:cNvPr id="4" name="Rectangle 3">
            <a:extLst>
              <a:ext uri="{FF2B5EF4-FFF2-40B4-BE49-F238E27FC236}">
                <a16:creationId xmlns:a16="http://schemas.microsoft.com/office/drawing/2014/main" id="{77799ACA-AFAE-1078-B693-F35EF1A78C0B}"/>
              </a:ext>
            </a:extLst>
          </p:cNvPr>
          <p:cNvSpPr/>
          <p:nvPr/>
        </p:nvSpPr>
        <p:spPr>
          <a:xfrm>
            <a:off x="361950" y="5753100"/>
            <a:ext cx="2647950" cy="9144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4340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8588E-35E0-1BDB-60E5-9D6198699303}"/>
              </a:ext>
            </a:extLst>
          </p:cNvPr>
          <p:cNvSpPr>
            <a:spLocks noGrp="1"/>
          </p:cNvSpPr>
          <p:nvPr>
            <p:ph type="title"/>
          </p:nvPr>
        </p:nvSpPr>
        <p:spPr>
          <a:xfrm>
            <a:off x="92765" y="129228"/>
            <a:ext cx="10515600" cy="1325563"/>
          </a:xfrm>
        </p:spPr>
        <p:txBody>
          <a:bodyPr>
            <a:normAutofit/>
          </a:bodyPr>
          <a:lstStyle/>
          <a:p>
            <a:r>
              <a:rPr lang="en-US" sz="3600" b="1" dirty="0">
                <a:latin typeface="Cera Pro" panose="00000500000000000000" pitchFamily="50" charset="0"/>
              </a:rPr>
              <a:t>Teacher Notes</a:t>
            </a:r>
          </a:p>
        </p:txBody>
      </p:sp>
      <p:sp>
        <p:nvSpPr>
          <p:cNvPr id="3" name="Slide Number Placeholder 2">
            <a:extLst>
              <a:ext uri="{FF2B5EF4-FFF2-40B4-BE49-F238E27FC236}">
                <a16:creationId xmlns:a16="http://schemas.microsoft.com/office/drawing/2014/main" id="{F76F12BA-ABC4-924B-E774-C5DAFD09A203}"/>
              </a:ext>
            </a:extLst>
          </p:cNvPr>
          <p:cNvSpPr>
            <a:spLocks noGrp="1"/>
          </p:cNvSpPr>
          <p:nvPr>
            <p:ph type="sldNum" sz="quarter" idx="12"/>
          </p:nvPr>
        </p:nvSpPr>
        <p:spPr/>
        <p:txBody>
          <a:bodyPr/>
          <a:lstStyle/>
          <a:p>
            <a:fld id="{B6F15528-21DE-4FAA-801E-634DDDAF4B2B}" type="slidenum">
              <a:rPr lang="en-US" smtClean="0"/>
              <a:pPr/>
              <a:t>2</a:t>
            </a:fld>
            <a:endParaRPr lang="en-US"/>
          </a:p>
        </p:txBody>
      </p:sp>
      <p:sp>
        <p:nvSpPr>
          <p:cNvPr id="4" name="TextBox 3">
            <a:extLst>
              <a:ext uri="{FF2B5EF4-FFF2-40B4-BE49-F238E27FC236}">
                <a16:creationId xmlns:a16="http://schemas.microsoft.com/office/drawing/2014/main" id="{472A4978-DCB9-0875-394C-0C583B0D70BC}"/>
              </a:ext>
            </a:extLst>
          </p:cNvPr>
          <p:cNvSpPr txBox="1"/>
          <p:nvPr/>
        </p:nvSpPr>
        <p:spPr>
          <a:xfrm>
            <a:off x="934472" y="1238490"/>
            <a:ext cx="10223523" cy="5724644"/>
          </a:xfrm>
          <a:prstGeom prst="rect">
            <a:avLst/>
          </a:prstGeom>
          <a:noFill/>
        </p:spPr>
        <p:txBody>
          <a:bodyPr wrap="square" lIns="0" tIns="0" rIns="0" bIns="0" rtlCol="0">
            <a:spAutoFit/>
          </a:bodyPr>
          <a:lstStyle/>
          <a:p>
            <a:r>
              <a:rPr lang="en-US" dirty="0">
                <a:latin typeface="Cera Pro" panose="00000500000000000000" pitchFamily="50" charset="0"/>
              </a:rPr>
              <a:t>The activity modeled here is an extension of the original lesson </a:t>
            </a:r>
            <a:r>
              <a:rPr lang="en-US" dirty="0">
                <a:latin typeface="Cera Pro" panose="00000500000000000000" pitchFamily="50" charset="0"/>
                <a:hlinkClick r:id="rId3"/>
              </a:rPr>
              <a:t>How Eyes See (lego.com)</a:t>
            </a:r>
            <a:r>
              <a:rPr lang="en-US" dirty="0">
                <a:latin typeface="Cera Pro" panose="00000500000000000000" pitchFamily="50" charset="0"/>
              </a:rPr>
              <a:t>, focusing on constructing an argument from evidence, and can be combined with the original lesson and build. </a:t>
            </a:r>
          </a:p>
          <a:p>
            <a:endParaRPr lang="en-US" dirty="0">
              <a:latin typeface="Cera Pro" panose="00000500000000000000" pitchFamily="50" charset="0"/>
            </a:endParaRPr>
          </a:p>
          <a:p>
            <a:r>
              <a:rPr lang="en-US" dirty="0">
                <a:latin typeface="Cera Pro" panose="00000500000000000000" pitchFamily="50" charset="0"/>
              </a:rPr>
              <a:t>By the end of the lesson, the students will be able to </a:t>
            </a:r>
          </a:p>
          <a:p>
            <a:pPr marL="342900" indent="-342900">
              <a:buFont typeface="Arial" panose="020B0604020202020204" pitchFamily="34" charset="0"/>
              <a:buChar char="•"/>
            </a:pPr>
            <a:r>
              <a:rPr lang="en-US" dirty="0">
                <a:latin typeface="Cera Pro" panose="00000500000000000000" pitchFamily="50" charset="0"/>
              </a:rPr>
              <a:t>Identify objective evidence</a:t>
            </a:r>
          </a:p>
          <a:p>
            <a:pPr marL="342900" indent="-342900">
              <a:buFont typeface="Arial" panose="020B0604020202020204" pitchFamily="34" charset="0"/>
              <a:buChar char="•"/>
            </a:pPr>
            <a:r>
              <a:rPr lang="en-US" dirty="0">
                <a:latin typeface="Cera Pro" panose="00000500000000000000" pitchFamily="50" charset="0"/>
              </a:rPr>
              <a:t>Distinguish evidence from inference or opinion</a:t>
            </a:r>
          </a:p>
          <a:p>
            <a:pPr marL="342900" indent="-342900">
              <a:buFont typeface="Arial" panose="020B0604020202020204" pitchFamily="34" charset="0"/>
              <a:buChar char="•"/>
            </a:pPr>
            <a:r>
              <a:rPr lang="en-US" dirty="0">
                <a:latin typeface="Cera Pro" panose="00000500000000000000" pitchFamily="50" charset="0"/>
              </a:rPr>
              <a:t>Make inferences from evidence</a:t>
            </a:r>
          </a:p>
          <a:p>
            <a:pPr marL="342900" indent="-342900">
              <a:buFont typeface="Arial" panose="020B0604020202020204" pitchFamily="34" charset="0"/>
              <a:buChar char="•"/>
            </a:pPr>
            <a:r>
              <a:rPr lang="en-US" dirty="0">
                <a:latin typeface="Cera Pro" panose="00000500000000000000" pitchFamily="50" charset="0"/>
              </a:rPr>
              <a:t>Establish a claim from evidence and inference (reasoning)</a:t>
            </a:r>
          </a:p>
          <a:p>
            <a:pPr marL="342900" indent="-342900">
              <a:buFont typeface="Arial" panose="020B0604020202020204" pitchFamily="34" charset="0"/>
              <a:buChar char="•"/>
            </a:pPr>
            <a:r>
              <a:rPr lang="en-US" dirty="0">
                <a:latin typeface="Cera Pro" panose="00000500000000000000" pitchFamily="50" charset="0"/>
              </a:rPr>
              <a:t>Construct a CER (Claim-Evidence-Reasoning) written response</a:t>
            </a:r>
          </a:p>
          <a:p>
            <a:pPr marL="342900" indent="-342900">
              <a:buFont typeface="Arial" panose="020B0604020202020204" pitchFamily="34" charset="0"/>
              <a:buChar char="•"/>
            </a:pPr>
            <a:endParaRPr lang="en-US" sz="2400" dirty="0">
              <a:latin typeface="Cera Pro" panose="00000500000000000000" pitchFamily="50" charset="0"/>
            </a:endParaRPr>
          </a:p>
          <a:p>
            <a:r>
              <a:rPr lang="en-US" sz="2400" b="1" dirty="0">
                <a:latin typeface="Cera Pro" panose="00000500000000000000" pitchFamily="50" charset="0"/>
              </a:rPr>
              <a:t>NOTE: </a:t>
            </a:r>
          </a:p>
          <a:p>
            <a:r>
              <a:rPr lang="en-US" sz="2400" dirty="0">
                <a:latin typeface="Cera Pro" panose="00000500000000000000" pitchFamily="50" charset="0"/>
              </a:rPr>
              <a:t>A CER is a </a:t>
            </a:r>
            <a:r>
              <a:rPr lang="en-US" sz="2400" b="1" dirty="0">
                <a:latin typeface="Cera Pro" panose="00000500000000000000" pitchFamily="50" charset="0"/>
              </a:rPr>
              <a:t>written student </a:t>
            </a:r>
            <a:r>
              <a:rPr lang="en-US" sz="2400" b="1" i="1" dirty="0">
                <a:latin typeface="Cera Pro" panose="00000500000000000000" pitchFamily="50" charset="0"/>
              </a:rPr>
              <a:t>PRODUCT </a:t>
            </a:r>
            <a:r>
              <a:rPr lang="en-US" sz="2400" dirty="0">
                <a:latin typeface="Cera Pro" panose="00000500000000000000" pitchFamily="50" charset="0"/>
              </a:rPr>
              <a:t>that is structured as </a:t>
            </a:r>
          </a:p>
          <a:p>
            <a:r>
              <a:rPr lang="en-US" sz="2400" b="1" dirty="0">
                <a:latin typeface="Cera Pro" panose="00000500000000000000" pitchFamily="50" charset="0"/>
              </a:rPr>
              <a:t>Claim, Evidence, Reasoning. </a:t>
            </a:r>
          </a:p>
          <a:p>
            <a:endParaRPr lang="en-US" sz="2400" b="1" dirty="0">
              <a:latin typeface="Cera Pro" panose="00000500000000000000" pitchFamily="50" charset="0"/>
            </a:endParaRPr>
          </a:p>
          <a:p>
            <a:r>
              <a:rPr lang="en-US" sz="2400" dirty="0">
                <a:latin typeface="Cera Pro" panose="00000500000000000000" pitchFamily="50" charset="0"/>
              </a:rPr>
              <a:t>The </a:t>
            </a:r>
            <a:r>
              <a:rPr lang="en-US" sz="2400" b="1" i="1" dirty="0">
                <a:latin typeface="Cera Pro" panose="00000500000000000000" pitchFamily="50" charset="0"/>
              </a:rPr>
              <a:t>PROCESS</a:t>
            </a:r>
            <a:r>
              <a:rPr lang="en-US" sz="2400" dirty="0">
                <a:latin typeface="Cera Pro" panose="00000500000000000000" pitchFamily="50" charset="0"/>
              </a:rPr>
              <a:t> of creating a CER begins with </a:t>
            </a:r>
            <a:r>
              <a:rPr lang="en-US" sz="2400" b="1" dirty="0">
                <a:latin typeface="Cera Pro" panose="00000500000000000000" pitchFamily="50" charset="0"/>
              </a:rPr>
              <a:t>Evidence</a:t>
            </a:r>
            <a:r>
              <a:rPr lang="en-US" sz="2400" dirty="0">
                <a:latin typeface="Cera Pro" panose="00000500000000000000" pitchFamily="50" charset="0"/>
              </a:rPr>
              <a:t> from which students make inferences and use </a:t>
            </a:r>
            <a:r>
              <a:rPr lang="en-US" sz="2400" b="1" dirty="0">
                <a:latin typeface="Cera Pro" panose="00000500000000000000" pitchFamily="50" charset="0"/>
              </a:rPr>
              <a:t>Reasoning</a:t>
            </a:r>
            <a:r>
              <a:rPr lang="en-US" sz="2400" dirty="0">
                <a:latin typeface="Cera Pro" panose="00000500000000000000" pitchFamily="50" charset="0"/>
              </a:rPr>
              <a:t> to develop the </a:t>
            </a:r>
            <a:r>
              <a:rPr lang="en-US" sz="2400" b="1" dirty="0">
                <a:latin typeface="Cera Pro" panose="00000500000000000000" pitchFamily="50" charset="0"/>
              </a:rPr>
              <a:t>Claim</a:t>
            </a:r>
            <a:r>
              <a:rPr lang="en-US" sz="2400" dirty="0">
                <a:latin typeface="Cera Pro" panose="00000500000000000000" pitchFamily="50" charset="0"/>
              </a:rPr>
              <a:t>. </a:t>
            </a:r>
          </a:p>
          <a:p>
            <a:pPr marL="342900" indent="-342900">
              <a:buFont typeface="Arial" panose="020B0604020202020204" pitchFamily="34" charset="0"/>
              <a:buChar char="•"/>
            </a:pPr>
            <a:endParaRPr lang="en-US" sz="2400" dirty="0">
              <a:latin typeface="Cera Pro" panose="00000500000000000000" pitchFamily="50" charset="0"/>
            </a:endParaRPr>
          </a:p>
        </p:txBody>
      </p:sp>
    </p:spTree>
    <p:extLst>
      <p:ext uri="{BB962C8B-B14F-4D97-AF65-F5344CB8AC3E}">
        <p14:creationId xmlns:p14="http://schemas.microsoft.com/office/powerpoint/2010/main" val="3895455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EE9813B-D55C-A1EF-9B84-C39B487729EE}"/>
              </a:ext>
            </a:extLst>
          </p:cNvPr>
          <p:cNvSpPr/>
          <p:nvPr/>
        </p:nvSpPr>
        <p:spPr>
          <a:xfrm>
            <a:off x="4512365" y="705678"/>
            <a:ext cx="7484165" cy="44504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err="1"/>
          </a:p>
        </p:txBody>
      </p:sp>
      <p:graphicFrame>
        <p:nvGraphicFramePr>
          <p:cNvPr id="2" name="Table 3">
            <a:extLst>
              <a:ext uri="{FF2B5EF4-FFF2-40B4-BE49-F238E27FC236}">
                <a16:creationId xmlns:a16="http://schemas.microsoft.com/office/drawing/2014/main" id="{D696C7A1-32AE-2BC7-4F3F-62B6426EBA4A}"/>
              </a:ext>
            </a:extLst>
          </p:cNvPr>
          <p:cNvGraphicFramePr>
            <a:graphicFrameLocks noGrp="1"/>
          </p:cNvGraphicFramePr>
          <p:nvPr/>
        </p:nvGraphicFramePr>
        <p:xfrm>
          <a:off x="100633" y="1375519"/>
          <a:ext cx="4278663" cy="2529840"/>
        </p:xfrm>
        <a:graphic>
          <a:graphicData uri="http://schemas.openxmlformats.org/drawingml/2006/table">
            <a:tbl>
              <a:tblPr firstRow="1" bandRow="1">
                <a:tableStyleId>{5C22544A-7EE6-4342-B048-85BDC9FD1C3A}</a:tableStyleId>
              </a:tblPr>
              <a:tblGrid>
                <a:gridCol w="4278663">
                  <a:extLst>
                    <a:ext uri="{9D8B030D-6E8A-4147-A177-3AD203B41FA5}">
                      <a16:colId xmlns:a16="http://schemas.microsoft.com/office/drawing/2014/main" val="587177968"/>
                    </a:ext>
                  </a:extLst>
                </a:gridCol>
              </a:tblGrid>
              <a:tr h="370840">
                <a:tc>
                  <a:txBody>
                    <a:bodyPr/>
                    <a:lstStyle/>
                    <a:p>
                      <a:pPr marL="0" marR="0" lvl="0" indent="0" algn="l">
                        <a:lnSpc>
                          <a:spcPct val="100000"/>
                        </a:lnSpc>
                        <a:spcBef>
                          <a:spcPts val="0"/>
                        </a:spcBef>
                        <a:spcAft>
                          <a:spcPts val="0"/>
                        </a:spcAft>
                        <a:buNone/>
                      </a:pPr>
                      <a:r>
                        <a:rPr lang="en-US" sz="3200" b="0" i="0" u="none" strike="noStrike" noProof="0" dirty="0">
                          <a:solidFill>
                            <a:schemeClr val="bg1"/>
                          </a:solidFill>
                          <a:latin typeface="Cera Pro"/>
                        </a:rPr>
                        <a:t>Daniel enters a dark cave. </a:t>
                      </a:r>
                    </a:p>
                    <a:p>
                      <a:pPr marL="0" marR="0" lvl="0" indent="0" algn="l">
                        <a:lnSpc>
                          <a:spcPct val="100000"/>
                        </a:lnSpc>
                        <a:spcBef>
                          <a:spcPts val="0"/>
                        </a:spcBef>
                        <a:spcAft>
                          <a:spcPts val="0"/>
                        </a:spcAft>
                        <a:buNone/>
                      </a:pPr>
                      <a:endParaRPr lang="en-US" sz="3200" b="0" i="0" u="none" strike="noStrike" noProof="0" dirty="0">
                        <a:solidFill>
                          <a:schemeClr val="bg1"/>
                        </a:solidFill>
                        <a:latin typeface="Cera Pro"/>
                      </a:endParaRPr>
                    </a:p>
                    <a:p>
                      <a:pPr marL="0" marR="0" lvl="0" indent="0" algn="l">
                        <a:lnSpc>
                          <a:spcPct val="100000"/>
                        </a:lnSpc>
                        <a:spcBef>
                          <a:spcPts val="0"/>
                        </a:spcBef>
                        <a:spcAft>
                          <a:spcPts val="0"/>
                        </a:spcAft>
                        <a:buNone/>
                      </a:pPr>
                      <a:r>
                        <a:rPr lang="en-US" sz="3200" b="0" i="0" u="none" strike="noStrike" noProof="0" dirty="0">
                          <a:solidFill>
                            <a:schemeClr val="bg1"/>
                          </a:solidFill>
                          <a:latin typeface="Cera Pro"/>
                        </a:rPr>
                        <a:t>This is what he sees. </a:t>
                      </a:r>
                    </a:p>
                    <a:p>
                      <a:pPr marL="0" marR="0" lvl="0" indent="0" algn="l">
                        <a:lnSpc>
                          <a:spcPct val="100000"/>
                        </a:lnSpc>
                        <a:spcBef>
                          <a:spcPts val="0"/>
                        </a:spcBef>
                        <a:spcAft>
                          <a:spcPts val="0"/>
                        </a:spcAft>
                        <a:buNone/>
                      </a:pPr>
                      <a:endParaRPr lang="en-US" sz="3200" b="0" i="0" u="none" strike="noStrike" noProof="0" dirty="0">
                        <a:solidFill>
                          <a:schemeClr val="bg1"/>
                        </a:solidFill>
                        <a:latin typeface="Cera Pro"/>
                      </a:endParaRPr>
                    </a:p>
                  </a:txBody>
                  <a:tcPr>
                    <a:lnL w="0">
                      <a:noFill/>
                    </a:lnL>
                    <a:lnR w="0">
                      <a:noFill/>
                    </a:lnR>
                    <a:lnT w="0">
                      <a:noFill/>
                    </a:lnT>
                    <a:lnB w="0">
                      <a:noFill/>
                    </a:lnB>
                    <a:noFill/>
                  </a:tcPr>
                </a:tc>
                <a:extLst>
                  <a:ext uri="{0D108BD9-81ED-4DB2-BD59-A6C34878D82A}">
                    <a16:rowId xmlns:a16="http://schemas.microsoft.com/office/drawing/2014/main" val="2032089254"/>
                  </a:ext>
                </a:extLst>
              </a:tr>
            </a:tbl>
          </a:graphicData>
        </a:graphic>
      </p:graphicFrame>
      <p:sp>
        <p:nvSpPr>
          <p:cNvPr id="8" name="Rectangle 7">
            <a:extLst>
              <a:ext uri="{FF2B5EF4-FFF2-40B4-BE49-F238E27FC236}">
                <a16:creationId xmlns:a16="http://schemas.microsoft.com/office/drawing/2014/main" id="{BB83C5CD-8457-2CA1-DFE3-77A602707921}"/>
              </a:ext>
            </a:extLst>
          </p:cNvPr>
          <p:cNvSpPr/>
          <p:nvPr/>
        </p:nvSpPr>
        <p:spPr>
          <a:xfrm>
            <a:off x="361950" y="5753100"/>
            <a:ext cx="2647950" cy="9144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2511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
            <a:extLst>
              <a:ext uri="{FF2B5EF4-FFF2-40B4-BE49-F238E27FC236}">
                <a16:creationId xmlns:a16="http://schemas.microsoft.com/office/drawing/2014/main" id="{D696C7A1-32AE-2BC7-4F3F-62B6426EBA4A}"/>
              </a:ext>
            </a:extLst>
          </p:cNvPr>
          <p:cNvGraphicFramePr>
            <a:graphicFrameLocks noGrp="1"/>
          </p:cNvGraphicFramePr>
          <p:nvPr/>
        </p:nvGraphicFramePr>
        <p:xfrm>
          <a:off x="100633" y="1375519"/>
          <a:ext cx="4278663" cy="1066800"/>
        </p:xfrm>
        <a:graphic>
          <a:graphicData uri="http://schemas.openxmlformats.org/drawingml/2006/table">
            <a:tbl>
              <a:tblPr firstRow="1" bandRow="1">
                <a:tableStyleId>{5C22544A-7EE6-4342-B048-85BDC9FD1C3A}</a:tableStyleId>
              </a:tblPr>
              <a:tblGrid>
                <a:gridCol w="4278663">
                  <a:extLst>
                    <a:ext uri="{9D8B030D-6E8A-4147-A177-3AD203B41FA5}">
                      <a16:colId xmlns:a16="http://schemas.microsoft.com/office/drawing/2014/main" val="587177968"/>
                    </a:ext>
                  </a:extLst>
                </a:gridCol>
              </a:tblGrid>
              <a:tr h="370840">
                <a:tc>
                  <a:txBody>
                    <a:bodyPr/>
                    <a:lstStyle/>
                    <a:p>
                      <a:pPr marL="0" marR="0" lvl="0" indent="0" algn="l">
                        <a:lnSpc>
                          <a:spcPct val="100000"/>
                        </a:lnSpc>
                        <a:spcBef>
                          <a:spcPts val="0"/>
                        </a:spcBef>
                        <a:spcAft>
                          <a:spcPts val="0"/>
                        </a:spcAft>
                        <a:buNone/>
                      </a:pPr>
                      <a:r>
                        <a:rPr lang="en-US" sz="3200" b="0" i="0" u="none" strike="noStrike" noProof="0" dirty="0">
                          <a:solidFill>
                            <a:schemeClr val="bg1"/>
                          </a:solidFill>
                          <a:latin typeface="Cera Pro"/>
                        </a:rPr>
                        <a:t>Daniel enters a dark cave.  </a:t>
                      </a:r>
                    </a:p>
                  </a:txBody>
                  <a:tcPr>
                    <a:lnL w="0">
                      <a:noFill/>
                    </a:lnL>
                    <a:lnR w="0">
                      <a:noFill/>
                    </a:lnR>
                    <a:lnT w="0">
                      <a:noFill/>
                    </a:lnT>
                    <a:lnB w="0">
                      <a:noFill/>
                    </a:lnB>
                    <a:noFill/>
                  </a:tcPr>
                </a:tc>
                <a:extLst>
                  <a:ext uri="{0D108BD9-81ED-4DB2-BD59-A6C34878D82A}">
                    <a16:rowId xmlns:a16="http://schemas.microsoft.com/office/drawing/2014/main" val="2032089254"/>
                  </a:ext>
                </a:extLst>
              </a:tr>
            </a:tbl>
          </a:graphicData>
        </a:graphic>
      </p:graphicFrame>
      <p:graphicFrame>
        <p:nvGraphicFramePr>
          <p:cNvPr id="3" name="Table 4">
            <a:extLst>
              <a:ext uri="{FF2B5EF4-FFF2-40B4-BE49-F238E27FC236}">
                <a16:creationId xmlns:a16="http://schemas.microsoft.com/office/drawing/2014/main" id="{31E1E581-6C43-8AA2-4178-102E134828A7}"/>
              </a:ext>
            </a:extLst>
          </p:cNvPr>
          <p:cNvGraphicFramePr>
            <a:graphicFrameLocks noGrp="1"/>
          </p:cNvGraphicFramePr>
          <p:nvPr/>
        </p:nvGraphicFramePr>
        <p:xfrm>
          <a:off x="4512365" y="705678"/>
          <a:ext cx="7484166" cy="2433320"/>
        </p:xfrm>
        <a:graphic>
          <a:graphicData uri="http://schemas.openxmlformats.org/drawingml/2006/table">
            <a:tbl>
              <a:tblPr firstRow="1" bandRow="1">
                <a:tableStyleId>{5C22544A-7EE6-4342-B048-85BDC9FD1C3A}</a:tableStyleId>
              </a:tblPr>
              <a:tblGrid>
                <a:gridCol w="3742083">
                  <a:extLst>
                    <a:ext uri="{9D8B030D-6E8A-4147-A177-3AD203B41FA5}">
                      <a16:colId xmlns:a16="http://schemas.microsoft.com/office/drawing/2014/main" val="2803734041"/>
                    </a:ext>
                  </a:extLst>
                </a:gridCol>
                <a:gridCol w="3742083">
                  <a:extLst>
                    <a:ext uri="{9D8B030D-6E8A-4147-A177-3AD203B41FA5}">
                      <a16:colId xmlns:a16="http://schemas.microsoft.com/office/drawing/2014/main" val="1340204988"/>
                    </a:ext>
                  </a:extLst>
                </a:gridCol>
              </a:tblGrid>
              <a:tr h="370840">
                <a:tc>
                  <a:txBody>
                    <a:bodyPr/>
                    <a:lstStyle/>
                    <a:p>
                      <a:pPr algn="ctr"/>
                      <a:r>
                        <a:rPr lang="en-US" dirty="0">
                          <a:solidFill>
                            <a:schemeClr val="bg1"/>
                          </a:solidFill>
                        </a:rPr>
                        <a:t>What I See</a:t>
                      </a:r>
                    </a:p>
                    <a:p>
                      <a:pPr algn="ctr"/>
                      <a:r>
                        <a:rPr lang="en-US" sz="1400" b="0" dirty="0">
                          <a:solidFill>
                            <a:schemeClr val="bg1"/>
                          </a:solidFill>
                        </a:rPr>
                        <a:t>(evidence)</a:t>
                      </a:r>
                    </a:p>
                  </a:txBody>
                  <a:tcPr>
                    <a:noFill/>
                  </a:tcPr>
                </a:tc>
                <a:tc>
                  <a:txBody>
                    <a:bodyPr/>
                    <a:lstStyle/>
                    <a:p>
                      <a:pPr algn="ctr"/>
                      <a:r>
                        <a:rPr lang="en-US" dirty="0">
                          <a:solidFill>
                            <a:schemeClr val="bg1"/>
                          </a:solidFill>
                        </a:rPr>
                        <a:t>What I Think</a:t>
                      </a:r>
                    </a:p>
                    <a:p>
                      <a:pPr algn="ctr"/>
                      <a:r>
                        <a:rPr lang="en-US" sz="1400" b="0" dirty="0">
                          <a:solidFill>
                            <a:schemeClr val="bg1"/>
                          </a:solidFill>
                        </a:rPr>
                        <a:t>(reasoning)</a:t>
                      </a:r>
                    </a:p>
                  </a:txBody>
                  <a:tcPr>
                    <a:noFill/>
                  </a:tcPr>
                </a:tc>
                <a:extLst>
                  <a:ext uri="{0D108BD9-81ED-4DB2-BD59-A6C34878D82A}">
                    <a16:rowId xmlns:a16="http://schemas.microsoft.com/office/drawing/2014/main" val="2395819492"/>
                  </a:ext>
                </a:extLst>
              </a:tr>
              <a:tr h="370840">
                <a:tc>
                  <a:txBody>
                    <a:bodyPr/>
                    <a:lstStyle/>
                    <a:p>
                      <a:pPr algn="l"/>
                      <a:r>
                        <a:rPr lang="en-US" sz="1400" b="0" dirty="0">
                          <a:solidFill>
                            <a:schemeClr val="bg1"/>
                          </a:solidFill>
                        </a:rPr>
                        <a:t>(The cave is black.)</a:t>
                      </a:r>
                    </a:p>
                  </a:txBody>
                  <a:tcPr>
                    <a:noFill/>
                  </a:tcPr>
                </a:tc>
                <a:tc>
                  <a:txBody>
                    <a:bodyPr/>
                    <a:lstStyle/>
                    <a:p>
                      <a:pPr algn="l"/>
                      <a:r>
                        <a:rPr lang="en-US" sz="1400" b="0" dirty="0">
                          <a:solidFill>
                            <a:schemeClr val="bg1"/>
                          </a:solidFill>
                        </a:rPr>
                        <a:t>(It is too dark to see.)</a:t>
                      </a:r>
                    </a:p>
                  </a:txBody>
                  <a:tcPr>
                    <a:noFill/>
                  </a:tcPr>
                </a:tc>
                <a:extLst>
                  <a:ext uri="{0D108BD9-81ED-4DB2-BD59-A6C34878D82A}">
                    <a16:rowId xmlns:a16="http://schemas.microsoft.com/office/drawing/2014/main" val="161866004"/>
                  </a:ext>
                </a:extLst>
              </a:tr>
              <a:tr h="370840">
                <a:tc>
                  <a:txBody>
                    <a:bodyPr/>
                    <a:lstStyle/>
                    <a:p>
                      <a:pPr algn="l"/>
                      <a:r>
                        <a:rPr lang="en-US" sz="1400" b="0" dirty="0">
                          <a:solidFill>
                            <a:schemeClr val="bg1"/>
                          </a:solidFill>
                        </a:rPr>
                        <a:t>(The cave is completely dark.) </a:t>
                      </a:r>
                    </a:p>
                  </a:txBody>
                  <a:tcPr>
                    <a:noFill/>
                  </a:tcPr>
                </a:tc>
                <a:tc>
                  <a:txBody>
                    <a:bodyPr/>
                    <a:lstStyle/>
                    <a:p>
                      <a:pPr algn="l"/>
                      <a:r>
                        <a:rPr lang="en-US" sz="1400" b="0" dirty="0">
                          <a:solidFill>
                            <a:schemeClr val="bg1"/>
                          </a:solidFill>
                        </a:rPr>
                        <a:t>(There is no light in the cave.)</a:t>
                      </a:r>
                    </a:p>
                  </a:txBody>
                  <a:tcPr>
                    <a:noFill/>
                  </a:tcPr>
                </a:tc>
                <a:extLst>
                  <a:ext uri="{0D108BD9-81ED-4DB2-BD59-A6C34878D82A}">
                    <a16:rowId xmlns:a16="http://schemas.microsoft.com/office/drawing/2014/main" val="2872502702"/>
                  </a:ext>
                </a:extLst>
              </a:tr>
              <a:tr h="370840">
                <a:tc>
                  <a:txBody>
                    <a:bodyPr/>
                    <a:lstStyle/>
                    <a:p>
                      <a:pPr algn="l"/>
                      <a:r>
                        <a:rPr lang="en-US" sz="1400" b="0" dirty="0">
                          <a:solidFill>
                            <a:schemeClr val="bg1"/>
                          </a:solidFill>
                        </a:rPr>
                        <a:t>(I only see a black box.)</a:t>
                      </a:r>
                    </a:p>
                  </a:txBody>
                  <a:tcPr>
                    <a:noFill/>
                  </a:tcPr>
                </a:tc>
                <a:tc>
                  <a:txBody>
                    <a:bodyPr/>
                    <a:lstStyle/>
                    <a:p>
                      <a:pPr algn="l"/>
                      <a:r>
                        <a:rPr lang="en-US" sz="1400" b="0" dirty="0">
                          <a:solidFill>
                            <a:schemeClr val="bg1"/>
                          </a:solidFill>
                        </a:rPr>
                        <a:t>(There is nothing there.)</a:t>
                      </a:r>
                    </a:p>
                  </a:txBody>
                  <a:tcPr>
                    <a:noFill/>
                  </a:tcPr>
                </a:tc>
                <a:extLst>
                  <a:ext uri="{0D108BD9-81ED-4DB2-BD59-A6C34878D82A}">
                    <a16:rowId xmlns:a16="http://schemas.microsoft.com/office/drawing/2014/main" val="1563223033"/>
                  </a:ext>
                </a:extLst>
              </a:tr>
              <a:tr h="370840">
                <a:tc>
                  <a:txBody>
                    <a:bodyPr/>
                    <a:lstStyle/>
                    <a:p>
                      <a:pPr algn="l"/>
                      <a:endParaRPr lang="en-US" sz="1400" b="0" dirty="0">
                        <a:solidFill>
                          <a:schemeClr val="bg1"/>
                        </a:solidFill>
                      </a:endParaRPr>
                    </a:p>
                  </a:txBody>
                  <a:tcPr>
                    <a:noFill/>
                  </a:tcPr>
                </a:tc>
                <a:tc>
                  <a:txBody>
                    <a:bodyPr/>
                    <a:lstStyle/>
                    <a:p>
                      <a:pPr algn="l"/>
                      <a:endParaRPr lang="en-US" sz="1400" b="0" dirty="0">
                        <a:solidFill>
                          <a:schemeClr val="bg1"/>
                        </a:solidFill>
                      </a:endParaRPr>
                    </a:p>
                  </a:txBody>
                  <a:tcPr>
                    <a:noFill/>
                  </a:tcPr>
                </a:tc>
                <a:extLst>
                  <a:ext uri="{0D108BD9-81ED-4DB2-BD59-A6C34878D82A}">
                    <a16:rowId xmlns:a16="http://schemas.microsoft.com/office/drawing/2014/main" val="3432587017"/>
                  </a:ext>
                </a:extLst>
              </a:tr>
              <a:tr h="370840">
                <a:tc>
                  <a:txBody>
                    <a:bodyPr/>
                    <a:lstStyle/>
                    <a:p>
                      <a:pPr algn="l"/>
                      <a:endParaRPr lang="en-US" sz="1400" b="0" dirty="0">
                        <a:solidFill>
                          <a:schemeClr val="bg1"/>
                        </a:solidFill>
                      </a:endParaRPr>
                    </a:p>
                  </a:txBody>
                  <a:tcPr>
                    <a:noFill/>
                  </a:tcPr>
                </a:tc>
                <a:tc>
                  <a:txBody>
                    <a:bodyPr/>
                    <a:lstStyle/>
                    <a:p>
                      <a:pPr algn="l"/>
                      <a:endParaRPr lang="en-US" sz="1400" b="0" dirty="0">
                        <a:solidFill>
                          <a:schemeClr val="bg1"/>
                        </a:solidFill>
                      </a:endParaRPr>
                    </a:p>
                  </a:txBody>
                  <a:tcPr>
                    <a:noFill/>
                  </a:tcPr>
                </a:tc>
                <a:extLst>
                  <a:ext uri="{0D108BD9-81ED-4DB2-BD59-A6C34878D82A}">
                    <a16:rowId xmlns:a16="http://schemas.microsoft.com/office/drawing/2014/main" val="2910879969"/>
                  </a:ext>
                </a:extLst>
              </a:tr>
            </a:tbl>
          </a:graphicData>
        </a:graphic>
      </p:graphicFrame>
      <p:sp>
        <p:nvSpPr>
          <p:cNvPr id="4" name="Rectangle 3">
            <a:extLst>
              <a:ext uri="{FF2B5EF4-FFF2-40B4-BE49-F238E27FC236}">
                <a16:creationId xmlns:a16="http://schemas.microsoft.com/office/drawing/2014/main" id="{0A9703BF-D3F4-953B-EECB-F6EDA4C15A3C}"/>
              </a:ext>
            </a:extLst>
          </p:cNvPr>
          <p:cNvSpPr/>
          <p:nvPr/>
        </p:nvSpPr>
        <p:spPr>
          <a:xfrm>
            <a:off x="361950" y="5753100"/>
            <a:ext cx="2647950" cy="9144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5324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A picture containing LEGO, toy&#10;&#10;Description automatically generated">
            <a:extLst>
              <a:ext uri="{FF2B5EF4-FFF2-40B4-BE49-F238E27FC236}">
                <a16:creationId xmlns:a16="http://schemas.microsoft.com/office/drawing/2014/main" id="{8D751070-E1DD-72DA-C237-9628FF8200D9}"/>
              </a:ext>
            </a:extLst>
          </p:cNvPr>
          <p:cNvPicPr>
            <a:picLocks noChangeAspect="1"/>
          </p:cNvPicPr>
          <p:nvPr/>
        </p:nvPicPr>
        <p:blipFill>
          <a:blip r:embed="rId3"/>
          <a:stretch>
            <a:fillRect/>
          </a:stretch>
        </p:blipFill>
        <p:spPr>
          <a:xfrm>
            <a:off x="4536569" y="708688"/>
            <a:ext cx="7453406" cy="4450415"/>
          </a:xfrm>
          <a:prstGeom prst="rect">
            <a:avLst/>
          </a:prstGeom>
        </p:spPr>
      </p:pic>
      <p:graphicFrame>
        <p:nvGraphicFramePr>
          <p:cNvPr id="2" name="Table 3">
            <a:extLst>
              <a:ext uri="{FF2B5EF4-FFF2-40B4-BE49-F238E27FC236}">
                <a16:creationId xmlns:a16="http://schemas.microsoft.com/office/drawing/2014/main" id="{D696C7A1-32AE-2BC7-4F3F-62B6426EBA4A}"/>
              </a:ext>
            </a:extLst>
          </p:cNvPr>
          <p:cNvGraphicFramePr>
            <a:graphicFrameLocks noGrp="1"/>
          </p:cNvGraphicFramePr>
          <p:nvPr/>
        </p:nvGraphicFramePr>
        <p:xfrm>
          <a:off x="100633" y="1375519"/>
          <a:ext cx="4278663" cy="2042160"/>
        </p:xfrm>
        <a:graphic>
          <a:graphicData uri="http://schemas.openxmlformats.org/drawingml/2006/table">
            <a:tbl>
              <a:tblPr firstRow="1" bandRow="1">
                <a:tableStyleId>{5C22544A-7EE6-4342-B048-85BDC9FD1C3A}</a:tableStyleId>
              </a:tblPr>
              <a:tblGrid>
                <a:gridCol w="4278663">
                  <a:extLst>
                    <a:ext uri="{9D8B030D-6E8A-4147-A177-3AD203B41FA5}">
                      <a16:colId xmlns:a16="http://schemas.microsoft.com/office/drawing/2014/main" val="587177968"/>
                    </a:ext>
                  </a:extLst>
                </a:gridCol>
              </a:tblGrid>
              <a:tr h="370840">
                <a:tc>
                  <a:txBody>
                    <a:bodyPr/>
                    <a:lstStyle/>
                    <a:p>
                      <a:pPr marL="0" marR="0" lvl="0" indent="0" algn="l">
                        <a:lnSpc>
                          <a:spcPct val="100000"/>
                        </a:lnSpc>
                        <a:spcBef>
                          <a:spcPts val="0"/>
                        </a:spcBef>
                        <a:spcAft>
                          <a:spcPts val="0"/>
                        </a:spcAft>
                        <a:buNone/>
                      </a:pPr>
                      <a:r>
                        <a:rPr lang="en-US" sz="3200" b="0" i="0" u="none" strike="noStrike" noProof="0" dirty="0">
                          <a:solidFill>
                            <a:schemeClr val="bg1"/>
                          </a:solidFill>
                          <a:latin typeface="Cera Pro"/>
                        </a:rPr>
                        <a:t>Daniel, now in his cave car, finds something while exploring the dark cave. </a:t>
                      </a:r>
                    </a:p>
                  </a:txBody>
                  <a:tcPr>
                    <a:lnL w="0">
                      <a:noFill/>
                    </a:lnL>
                    <a:lnR w="0">
                      <a:noFill/>
                    </a:lnR>
                    <a:lnT w="0">
                      <a:noFill/>
                    </a:lnT>
                    <a:lnB w="0">
                      <a:noFill/>
                    </a:lnB>
                    <a:noFill/>
                  </a:tcPr>
                </a:tc>
                <a:extLst>
                  <a:ext uri="{0D108BD9-81ED-4DB2-BD59-A6C34878D82A}">
                    <a16:rowId xmlns:a16="http://schemas.microsoft.com/office/drawing/2014/main" val="2032089254"/>
                  </a:ext>
                </a:extLst>
              </a:tr>
            </a:tbl>
          </a:graphicData>
        </a:graphic>
      </p:graphicFrame>
      <p:sp>
        <p:nvSpPr>
          <p:cNvPr id="4" name="Rectangle 3">
            <a:extLst>
              <a:ext uri="{FF2B5EF4-FFF2-40B4-BE49-F238E27FC236}">
                <a16:creationId xmlns:a16="http://schemas.microsoft.com/office/drawing/2014/main" id="{D39D553A-F35A-BC20-E910-D496595A7FE4}"/>
              </a:ext>
            </a:extLst>
          </p:cNvPr>
          <p:cNvSpPr/>
          <p:nvPr/>
        </p:nvSpPr>
        <p:spPr>
          <a:xfrm>
            <a:off x="361950" y="5753100"/>
            <a:ext cx="2647950" cy="9144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8757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
            <a:extLst>
              <a:ext uri="{FF2B5EF4-FFF2-40B4-BE49-F238E27FC236}">
                <a16:creationId xmlns:a16="http://schemas.microsoft.com/office/drawing/2014/main" id="{D696C7A1-32AE-2BC7-4F3F-62B6426EBA4A}"/>
              </a:ext>
            </a:extLst>
          </p:cNvPr>
          <p:cNvGraphicFramePr>
            <a:graphicFrameLocks noGrp="1"/>
          </p:cNvGraphicFramePr>
          <p:nvPr/>
        </p:nvGraphicFramePr>
        <p:xfrm>
          <a:off x="100633" y="1375519"/>
          <a:ext cx="4278663" cy="2042160"/>
        </p:xfrm>
        <a:graphic>
          <a:graphicData uri="http://schemas.openxmlformats.org/drawingml/2006/table">
            <a:tbl>
              <a:tblPr firstRow="1" bandRow="1">
                <a:tableStyleId>{5C22544A-7EE6-4342-B048-85BDC9FD1C3A}</a:tableStyleId>
              </a:tblPr>
              <a:tblGrid>
                <a:gridCol w="4278663">
                  <a:extLst>
                    <a:ext uri="{9D8B030D-6E8A-4147-A177-3AD203B41FA5}">
                      <a16:colId xmlns:a16="http://schemas.microsoft.com/office/drawing/2014/main" val="587177968"/>
                    </a:ext>
                  </a:extLst>
                </a:gridCol>
              </a:tblGrid>
              <a:tr h="370840">
                <a:tc>
                  <a:txBody>
                    <a:bodyPr/>
                    <a:lstStyle/>
                    <a:p>
                      <a:pPr marL="0" marR="0" lvl="0" indent="0" algn="l">
                        <a:lnSpc>
                          <a:spcPct val="100000"/>
                        </a:lnSpc>
                        <a:spcBef>
                          <a:spcPts val="0"/>
                        </a:spcBef>
                        <a:spcAft>
                          <a:spcPts val="0"/>
                        </a:spcAft>
                        <a:buNone/>
                      </a:pPr>
                      <a:r>
                        <a:rPr lang="en-US" sz="3200" b="0" i="0" u="none" strike="noStrike" noProof="0" dirty="0">
                          <a:solidFill>
                            <a:schemeClr val="bg1"/>
                          </a:solidFill>
                          <a:latin typeface="Cera Pro"/>
                        </a:rPr>
                        <a:t>Daniel, now in his cave car, finds something while exploring the dark cave.  </a:t>
                      </a:r>
                    </a:p>
                  </a:txBody>
                  <a:tcPr>
                    <a:lnL w="0">
                      <a:noFill/>
                    </a:lnL>
                    <a:lnR w="0">
                      <a:noFill/>
                    </a:lnR>
                    <a:lnT w="0">
                      <a:noFill/>
                    </a:lnT>
                    <a:lnB w="0">
                      <a:noFill/>
                    </a:lnB>
                    <a:noFill/>
                  </a:tcPr>
                </a:tc>
                <a:extLst>
                  <a:ext uri="{0D108BD9-81ED-4DB2-BD59-A6C34878D82A}">
                    <a16:rowId xmlns:a16="http://schemas.microsoft.com/office/drawing/2014/main" val="2032089254"/>
                  </a:ext>
                </a:extLst>
              </a:tr>
            </a:tbl>
          </a:graphicData>
        </a:graphic>
      </p:graphicFrame>
      <p:graphicFrame>
        <p:nvGraphicFramePr>
          <p:cNvPr id="3" name="Table 4">
            <a:extLst>
              <a:ext uri="{FF2B5EF4-FFF2-40B4-BE49-F238E27FC236}">
                <a16:creationId xmlns:a16="http://schemas.microsoft.com/office/drawing/2014/main" id="{31E1E581-6C43-8AA2-4178-102E134828A7}"/>
              </a:ext>
            </a:extLst>
          </p:cNvPr>
          <p:cNvGraphicFramePr>
            <a:graphicFrameLocks noGrp="1"/>
          </p:cNvGraphicFramePr>
          <p:nvPr/>
        </p:nvGraphicFramePr>
        <p:xfrm>
          <a:off x="4512365" y="705678"/>
          <a:ext cx="7484166" cy="3098800"/>
        </p:xfrm>
        <a:graphic>
          <a:graphicData uri="http://schemas.openxmlformats.org/drawingml/2006/table">
            <a:tbl>
              <a:tblPr firstRow="1" bandRow="1">
                <a:tableStyleId>{5C22544A-7EE6-4342-B048-85BDC9FD1C3A}</a:tableStyleId>
              </a:tblPr>
              <a:tblGrid>
                <a:gridCol w="3742083">
                  <a:extLst>
                    <a:ext uri="{9D8B030D-6E8A-4147-A177-3AD203B41FA5}">
                      <a16:colId xmlns:a16="http://schemas.microsoft.com/office/drawing/2014/main" val="2803734041"/>
                    </a:ext>
                  </a:extLst>
                </a:gridCol>
                <a:gridCol w="3742083">
                  <a:extLst>
                    <a:ext uri="{9D8B030D-6E8A-4147-A177-3AD203B41FA5}">
                      <a16:colId xmlns:a16="http://schemas.microsoft.com/office/drawing/2014/main" val="1340204988"/>
                    </a:ext>
                  </a:extLst>
                </a:gridCol>
              </a:tblGrid>
              <a:tr h="370840">
                <a:tc>
                  <a:txBody>
                    <a:bodyPr/>
                    <a:lstStyle/>
                    <a:p>
                      <a:pPr algn="ctr"/>
                      <a:r>
                        <a:rPr lang="en-US" dirty="0">
                          <a:solidFill>
                            <a:schemeClr val="bg1"/>
                          </a:solidFill>
                        </a:rPr>
                        <a:t>What I See</a:t>
                      </a:r>
                    </a:p>
                    <a:p>
                      <a:pPr algn="ctr"/>
                      <a:r>
                        <a:rPr lang="en-US" sz="1400" b="0" dirty="0">
                          <a:solidFill>
                            <a:schemeClr val="bg1"/>
                          </a:solidFill>
                        </a:rPr>
                        <a:t>(evidence)</a:t>
                      </a:r>
                    </a:p>
                  </a:txBody>
                  <a:tcPr>
                    <a:noFill/>
                  </a:tcPr>
                </a:tc>
                <a:tc>
                  <a:txBody>
                    <a:bodyPr/>
                    <a:lstStyle/>
                    <a:p>
                      <a:pPr algn="ctr"/>
                      <a:r>
                        <a:rPr lang="en-US" dirty="0">
                          <a:solidFill>
                            <a:schemeClr val="bg1"/>
                          </a:solidFill>
                        </a:rPr>
                        <a:t>What I Think</a:t>
                      </a:r>
                    </a:p>
                    <a:p>
                      <a:pPr algn="ctr"/>
                      <a:r>
                        <a:rPr lang="en-US" sz="1400" b="0" dirty="0">
                          <a:solidFill>
                            <a:schemeClr val="bg1"/>
                          </a:solidFill>
                        </a:rPr>
                        <a:t>(reasoning)</a:t>
                      </a:r>
                    </a:p>
                  </a:txBody>
                  <a:tcPr>
                    <a:noFill/>
                  </a:tcPr>
                </a:tc>
                <a:extLst>
                  <a:ext uri="{0D108BD9-81ED-4DB2-BD59-A6C34878D82A}">
                    <a16:rowId xmlns:a16="http://schemas.microsoft.com/office/drawing/2014/main" val="2395819492"/>
                  </a:ext>
                </a:extLst>
              </a:tr>
              <a:tr h="370840">
                <a:tc>
                  <a:txBody>
                    <a:bodyPr/>
                    <a:lstStyle/>
                    <a:p>
                      <a:pPr algn="l"/>
                      <a:r>
                        <a:rPr lang="en-US" sz="1400" b="0" dirty="0">
                          <a:solidFill>
                            <a:schemeClr val="bg1"/>
                          </a:solidFill>
                        </a:rPr>
                        <a:t>(The cave is black.)</a:t>
                      </a:r>
                    </a:p>
                  </a:txBody>
                  <a:tcPr>
                    <a:noFill/>
                  </a:tcPr>
                </a:tc>
                <a:tc>
                  <a:txBody>
                    <a:bodyPr/>
                    <a:lstStyle/>
                    <a:p>
                      <a:pPr algn="l"/>
                      <a:r>
                        <a:rPr lang="en-US" sz="1400" b="0" dirty="0">
                          <a:solidFill>
                            <a:schemeClr val="bg1"/>
                          </a:solidFill>
                        </a:rPr>
                        <a:t>(It is too dark to see.)</a:t>
                      </a:r>
                    </a:p>
                  </a:txBody>
                  <a:tcPr>
                    <a:noFill/>
                  </a:tcPr>
                </a:tc>
                <a:extLst>
                  <a:ext uri="{0D108BD9-81ED-4DB2-BD59-A6C34878D82A}">
                    <a16:rowId xmlns:a16="http://schemas.microsoft.com/office/drawing/2014/main" val="161866004"/>
                  </a:ext>
                </a:extLst>
              </a:tr>
              <a:tr h="370840">
                <a:tc>
                  <a:txBody>
                    <a:bodyPr/>
                    <a:lstStyle/>
                    <a:p>
                      <a:pPr algn="l"/>
                      <a:r>
                        <a:rPr lang="en-US" sz="1400" b="0" dirty="0">
                          <a:solidFill>
                            <a:schemeClr val="bg1"/>
                          </a:solidFill>
                        </a:rPr>
                        <a:t>(The cave is completely dark.)</a:t>
                      </a:r>
                    </a:p>
                  </a:txBody>
                  <a:tcPr>
                    <a:noFill/>
                  </a:tcPr>
                </a:tc>
                <a:tc>
                  <a:txBody>
                    <a:bodyPr/>
                    <a:lstStyle/>
                    <a:p>
                      <a:pPr algn="l"/>
                      <a:r>
                        <a:rPr lang="en-US" sz="1400" b="0" dirty="0">
                          <a:solidFill>
                            <a:schemeClr val="bg1"/>
                          </a:solidFill>
                        </a:rPr>
                        <a:t>(There is no light in the cave.)</a:t>
                      </a:r>
                    </a:p>
                  </a:txBody>
                  <a:tcPr>
                    <a:noFill/>
                  </a:tcPr>
                </a:tc>
                <a:extLst>
                  <a:ext uri="{0D108BD9-81ED-4DB2-BD59-A6C34878D82A}">
                    <a16:rowId xmlns:a16="http://schemas.microsoft.com/office/drawing/2014/main" val="2872502702"/>
                  </a:ext>
                </a:extLst>
              </a:tr>
              <a:tr h="370840">
                <a:tc>
                  <a:txBody>
                    <a:bodyPr/>
                    <a:lstStyle/>
                    <a:p>
                      <a:pPr algn="l"/>
                      <a:r>
                        <a:rPr lang="en-US" sz="1400" b="0" strike="sngStrike" dirty="0">
                          <a:solidFill>
                            <a:schemeClr val="bg1"/>
                          </a:solidFill>
                        </a:rPr>
                        <a:t>(I only see a black box.)</a:t>
                      </a:r>
                    </a:p>
                  </a:txBody>
                  <a:tcPr>
                    <a:noFill/>
                  </a:tcPr>
                </a:tc>
                <a:tc>
                  <a:txBody>
                    <a:bodyPr/>
                    <a:lstStyle/>
                    <a:p>
                      <a:pPr algn="l"/>
                      <a:r>
                        <a:rPr lang="en-US" sz="1400" b="0" strike="sngStrike" dirty="0">
                          <a:solidFill>
                            <a:schemeClr val="bg1"/>
                          </a:solidFill>
                        </a:rPr>
                        <a:t>(There is nothing there.)</a:t>
                      </a:r>
                    </a:p>
                  </a:txBody>
                  <a:tcPr>
                    <a:noFill/>
                  </a:tcPr>
                </a:tc>
                <a:extLst>
                  <a:ext uri="{0D108BD9-81ED-4DB2-BD59-A6C34878D82A}">
                    <a16:rowId xmlns:a16="http://schemas.microsoft.com/office/drawing/2014/main" val="2971790342"/>
                  </a:ext>
                </a:extLst>
              </a:tr>
              <a:tr h="370840">
                <a:tc>
                  <a:txBody>
                    <a:bodyPr/>
                    <a:lstStyle/>
                    <a:p>
                      <a:pPr algn="l"/>
                      <a:r>
                        <a:rPr lang="en-US" sz="1400" b="0" dirty="0">
                          <a:solidFill>
                            <a:schemeClr val="bg1"/>
                          </a:solidFill>
                        </a:rPr>
                        <a:t>(I can see the outside.)</a:t>
                      </a:r>
                    </a:p>
                  </a:txBody>
                  <a:tcPr>
                    <a:noFill/>
                  </a:tcPr>
                </a:tc>
                <a:tc>
                  <a:txBody>
                    <a:bodyPr/>
                    <a:lstStyle/>
                    <a:p>
                      <a:pPr algn="l"/>
                      <a:r>
                        <a:rPr lang="en-US" sz="1400" b="0" dirty="0">
                          <a:solidFill>
                            <a:schemeClr val="bg1"/>
                          </a:solidFill>
                        </a:rPr>
                        <a:t>(It is light outside so we can see what is there.) </a:t>
                      </a:r>
                    </a:p>
                  </a:txBody>
                  <a:tcPr>
                    <a:noFill/>
                  </a:tcPr>
                </a:tc>
                <a:extLst>
                  <a:ext uri="{0D108BD9-81ED-4DB2-BD59-A6C34878D82A}">
                    <a16:rowId xmlns:a16="http://schemas.microsoft.com/office/drawing/2014/main" val="448869838"/>
                  </a:ext>
                </a:extLst>
              </a:tr>
              <a:tr h="370840">
                <a:tc>
                  <a:txBody>
                    <a:bodyPr/>
                    <a:lstStyle/>
                    <a:p>
                      <a:pPr algn="l"/>
                      <a:r>
                        <a:rPr lang="en-US" sz="1400" b="0" dirty="0">
                          <a:solidFill>
                            <a:schemeClr val="bg1"/>
                          </a:solidFill>
                        </a:rPr>
                        <a:t>(Daniel sees rocks and crystals.)</a:t>
                      </a:r>
                    </a:p>
                  </a:txBody>
                  <a:tcPr>
                    <a:noFill/>
                  </a:tcPr>
                </a:tc>
                <a:tc>
                  <a:txBody>
                    <a:bodyPr/>
                    <a:lstStyle/>
                    <a:p>
                      <a:pPr algn="l"/>
                      <a:r>
                        <a:rPr lang="en-US" sz="1400" b="0" dirty="0">
                          <a:solidFill>
                            <a:schemeClr val="bg1"/>
                          </a:solidFill>
                        </a:rPr>
                        <a:t>(The light from Daniel’s cave car and the outside lets him see what is in the cave.)</a:t>
                      </a:r>
                    </a:p>
                  </a:txBody>
                  <a:tcPr>
                    <a:noFill/>
                  </a:tcPr>
                </a:tc>
                <a:extLst>
                  <a:ext uri="{0D108BD9-81ED-4DB2-BD59-A6C34878D82A}">
                    <a16:rowId xmlns:a16="http://schemas.microsoft.com/office/drawing/2014/main" val="850658862"/>
                  </a:ext>
                </a:extLst>
              </a:tr>
              <a:tr h="370840">
                <a:tc>
                  <a:txBody>
                    <a:bodyPr/>
                    <a:lstStyle/>
                    <a:p>
                      <a:pPr algn="l"/>
                      <a:r>
                        <a:rPr lang="en-US" sz="1400" b="0" dirty="0">
                          <a:solidFill>
                            <a:schemeClr val="bg1"/>
                          </a:solidFill>
                        </a:rPr>
                        <a:t>(Light is on the left side of the rocks and crystals.)</a:t>
                      </a:r>
                    </a:p>
                  </a:txBody>
                  <a:tcPr>
                    <a:no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400" b="0" dirty="0">
                          <a:solidFill>
                            <a:schemeClr val="bg1"/>
                          </a:solidFill>
                        </a:rPr>
                        <a:t>(Light from the cave car is reflecting off the rocks and crystals.)</a:t>
                      </a:r>
                    </a:p>
                  </a:txBody>
                  <a:tcPr>
                    <a:noFill/>
                  </a:tcPr>
                </a:tc>
                <a:extLst>
                  <a:ext uri="{0D108BD9-81ED-4DB2-BD59-A6C34878D82A}">
                    <a16:rowId xmlns:a16="http://schemas.microsoft.com/office/drawing/2014/main" val="1733992123"/>
                  </a:ext>
                </a:extLst>
              </a:tr>
            </a:tbl>
          </a:graphicData>
        </a:graphic>
      </p:graphicFrame>
      <p:sp>
        <p:nvSpPr>
          <p:cNvPr id="4" name="Rectangle 3">
            <a:extLst>
              <a:ext uri="{FF2B5EF4-FFF2-40B4-BE49-F238E27FC236}">
                <a16:creationId xmlns:a16="http://schemas.microsoft.com/office/drawing/2014/main" id="{0B81D89E-EC18-0B11-9616-962CCE6EC477}"/>
              </a:ext>
            </a:extLst>
          </p:cNvPr>
          <p:cNvSpPr/>
          <p:nvPr/>
        </p:nvSpPr>
        <p:spPr>
          <a:xfrm>
            <a:off x="361950" y="5753100"/>
            <a:ext cx="2647950" cy="9144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1686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
            <a:extLst>
              <a:ext uri="{FF2B5EF4-FFF2-40B4-BE49-F238E27FC236}">
                <a16:creationId xmlns:a16="http://schemas.microsoft.com/office/drawing/2014/main" id="{D696C7A1-32AE-2BC7-4F3F-62B6426EBA4A}"/>
              </a:ext>
            </a:extLst>
          </p:cNvPr>
          <p:cNvGraphicFramePr>
            <a:graphicFrameLocks noGrp="1"/>
          </p:cNvGraphicFramePr>
          <p:nvPr/>
        </p:nvGraphicFramePr>
        <p:xfrm>
          <a:off x="6886062" y="952186"/>
          <a:ext cx="4278663" cy="1554480"/>
        </p:xfrm>
        <a:graphic>
          <a:graphicData uri="http://schemas.openxmlformats.org/drawingml/2006/table">
            <a:tbl>
              <a:tblPr firstRow="1" bandRow="1">
                <a:tableStyleId>{5C22544A-7EE6-4342-B048-85BDC9FD1C3A}</a:tableStyleId>
              </a:tblPr>
              <a:tblGrid>
                <a:gridCol w="4278663">
                  <a:extLst>
                    <a:ext uri="{9D8B030D-6E8A-4147-A177-3AD203B41FA5}">
                      <a16:colId xmlns:a16="http://schemas.microsoft.com/office/drawing/2014/main" val="587177968"/>
                    </a:ext>
                  </a:extLst>
                </a:gridCol>
              </a:tblGrid>
              <a:tr h="370840">
                <a:tc>
                  <a:txBody>
                    <a:bodyPr/>
                    <a:lstStyle/>
                    <a:p>
                      <a:pPr marL="0" marR="0" lvl="0" indent="0" algn="l">
                        <a:lnSpc>
                          <a:spcPct val="100000"/>
                        </a:lnSpc>
                        <a:spcBef>
                          <a:spcPts val="0"/>
                        </a:spcBef>
                        <a:spcAft>
                          <a:spcPts val="0"/>
                        </a:spcAft>
                        <a:buNone/>
                      </a:pPr>
                      <a:r>
                        <a:rPr lang="en-US" sz="3200" b="0" i="0" u="none" strike="noStrike" noProof="0" dirty="0">
                          <a:solidFill>
                            <a:schemeClr val="tx1"/>
                          </a:solidFill>
                          <a:latin typeface="Cera Pro"/>
                        </a:rPr>
                        <a:t>Write a statement about how we can see objects in a dark environment.</a:t>
                      </a:r>
                      <a:endParaRPr lang="en-US" sz="3200" b="1" i="0" u="none" strike="noStrike" noProof="0" dirty="0">
                        <a:solidFill>
                          <a:schemeClr val="bg1"/>
                        </a:solidFill>
                        <a:latin typeface="Cera Pro"/>
                      </a:endParaRPr>
                    </a:p>
                  </a:txBody>
                  <a:tcPr>
                    <a:lnL w="0">
                      <a:noFill/>
                    </a:lnL>
                    <a:lnR w="0">
                      <a:noFill/>
                    </a:lnR>
                    <a:lnT w="0">
                      <a:noFill/>
                    </a:lnT>
                    <a:lnB w="0">
                      <a:noFill/>
                    </a:lnB>
                    <a:noFill/>
                  </a:tcPr>
                </a:tc>
                <a:extLst>
                  <a:ext uri="{0D108BD9-81ED-4DB2-BD59-A6C34878D82A}">
                    <a16:rowId xmlns:a16="http://schemas.microsoft.com/office/drawing/2014/main" val="2032089254"/>
                  </a:ext>
                </a:extLst>
              </a:tr>
            </a:tbl>
          </a:graphicData>
        </a:graphic>
      </p:graphicFrame>
      <p:pic>
        <p:nvPicPr>
          <p:cNvPr id="4" name="Picture 4" descr="A picture containing LEGO, toy&#10;&#10;Description automatically generated">
            <a:extLst>
              <a:ext uri="{FF2B5EF4-FFF2-40B4-BE49-F238E27FC236}">
                <a16:creationId xmlns:a16="http://schemas.microsoft.com/office/drawing/2014/main" id="{3CCBB0E7-1BE6-C454-F676-B5B3171D17B6}"/>
              </a:ext>
            </a:extLst>
          </p:cNvPr>
          <p:cNvPicPr>
            <a:picLocks noChangeAspect="1"/>
          </p:cNvPicPr>
          <p:nvPr/>
        </p:nvPicPr>
        <p:blipFill>
          <a:blip r:embed="rId3"/>
          <a:stretch>
            <a:fillRect/>
          </a:stretch>
        </p:blipFill>
        <p:spPr>
          <a:xfrm>
            <a:off x="624114" y="943180"/>
            <a:ext cx="5839580" cy="4428066"/>
          </a:xfrm>
          <a:prstGeom prst="rect">
            <a:avLst/>
          </a:prstGeom>
        </p:spPr>
      </p:pic>
      <p:sp>
        <p:nvSpPr>
          <p:cNvPr id="3" name="Rectangle 2">
            <a:extLst>
              <a:ext uri="{FF2B5EF4-FFF2-40B4-BE49-F238E27FC236}">
                <a16:creationId xmlns:a16="http://schemas.microsoft.com/office/drawing/2014/main" id="{D29433A3-496F-3B7F-5512-AE377471F24F}"/>
              </a:ext>
            </a:extLst>
          </p:cNvPr>
          <p:cNvSpPr/>
          <p:nvPr/>
        </p:nvSpPr>
        <p:spPr>
          <a:xfrm>
            <a:off x="361950" y="5753100"/>
            <a:ext cx="2647950" cy="914400"/>
          </a:xfrm>
          <a:prstGeom prst="rect">
            <a:avLst/>
          </a:prstGeom>
          <a:solidFill>
            <a:srgbClr val="0091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6948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
            <a:extLst>
              <a:ext uri="{FF2B5EF4-FFF2-40B4-BE49-F238E27FC236}">
                <a16:creationId xmlns:a16="http://schemas.microsoft.com/office/drawing/2014/main" id="{D696C7A1-32AE-2BC7-4F3F-62B6426EBA4A}"/>
              </a:ext>
            </a:extLst>
          </p:cNvPr>
          <p:cNvGraphicFramePr>
            <a:graphicFrameLocks noGrp="1"/>
          </p:cNvGraphicFramePr>
          <p:nvPr/>
        </p:nvGraphicFramePr>
        <p:xfrm>
          <a:off x="6886062" y="943180"/>
          <a:ext cx="4278663" cy="3261360"/>
        </p:xfrm>
        <a:graphic>
          <a:graphicData uri="http://schemas.openxmlformats.org/drawingml/2006/table">
            <a:tbl>
              <a:tblPr firstRow="1" bandRow="1">
                <a:tableStyleId>{5C22544A-7EE6-4342-B048-85BDC9FD1C3A}</a:tableStyleId>
              </a:tblPr>
              <a:tblGrid>
                <a:gridCol w="4278663">
                  <a:extLst>
                    <a:ext uri="{9D8B030D-6E8A-4147-A177-3AD203B41FA5}">
                      <a16:colId xmlns:a16="http://schemas.microsoft.com/office/drawing/2014/main" val="587177968"/>
                    </a:ext>
                  </a:extLst>
                </a:gridCol>
              </a:tblGrid>
              <a:tr h="370840">
                <a:tc>
                  <a:txBody>
                    <a:bodyPr/>
                    <a:lstStyle/>
                    <a:p>
                      <a:pPr marL="0" marR="0" lvl="0" indent="0" algn="l">
                        <a:lnSpc>
                          <a:spcPct val="100000"/>
                        </a:lnSpc>
                        <a:spcBef>
                          <a:spcPts val="0"/>
                        </a:spcBef>
                        <a:spcAft>
                          <a:spcPts val="0"/>
                        </a:spcAft>
                        <a:buNone/>
                      </a:pPr>
                      <a:r>
                        <a:rPr lang="en-US" sz="3200" b="0" i="0" u="none" strike="noStrike" noProof="0" dirty="0">
                          <a:solidFill>
                            <a:schemeClr val="tx1"/>
                          </a:solidFill>
                          <a:latin typeface="Cera Pro"/>
                        </a:rPr>
                        <a:t>Sample Statements:</a:t>
                      </a:r>
                    </a:p>
                    <a:p>
                      <a:pPr marL="0" marR="0" lvl="0" indent="0" algn="l">
                        <a:lnSpc>
                          <a:spcPct val="100000"/>
                        </a:lnSpc>
                        <a:spcBef>
                          <a:spcPts val="0"/>
                        </a:spcBef>
                        <a:spcAft>
                          <a:spcPts val="0"/>
                        </a:spcAft>
                        <a:buNone/>
                      </a:pPr>
                      <a:endParaRPr lang="en-US" sz="3200" b="0" i="0" u="none" strike="noStrike" noProof="0" dirty="0">
                        <a:solidFill>
                          <a:schemeClr val="tx1"/>
                        </a:solidFill>
                        <a:latin typeface="Cera Pro"/>
                      </a:endParaRPr>
                    </a:p>
                    <a:p>
                      <a:pPr marL="0" marR="0" lvl="0" indent="0" algn="l">
                        <a:lnSpc>
                          <a:spcPct val="100000"/>
                        </a:lnSpc>
                        <a:spcBef>
                          <a:spcPts val="0"/>
                        </a:spcBef>
                        <a:spcAft>
                          <a:spcPts val="0"/>
                        </a:spcAft>
                        <a:buNone/>
                      </a:pPr>
                      <a:r>
                        <a:rPr lang="en-US" sz="2400" b="0" i="0" u="none" strike="noStrike" noProof="0" dirty="0">
                          <a:solidFill>
                            <a:schemeClr val="tx1"/>
                          </a:solidFill>
                          <a:latin typeface="Cera Pro"/>
                        </a:rPr>
                        <a:t>We can see objects in the dark only when there is a source of light. </a:t>
                      </a:r>
                    </a:p>
                    <a:p>
                      <a:pPr marL="0" marR="0" lvl="0" indent="0" algn="l">
                        <a:lnSpc>
                          <a:spcPct val="100000"/>
                        </a:lnSpc>
                        <a:spcBef>
                          <a:spcPts val="0"/>
                        </a:spcBef>
                        <a:spcAft>
                          <a:spcPts val="0"/>
                        </a:spcAft>
                        <a:buNone/>
                      </a:pPr>
                      <a:endParaRPr lang="en-US" sz="2400" b="0" i="0" u="none" strike="noStrike" noProof="0" dirty="0">
                        <a:solidFill>
                          <a:schemeClr val="tx1"/>
                        </a:solidFill>
                        <a:latin typeface="Cera Pro"/>
                      </a:endParaRPr>
                    </a:p>
                    <a:p>
                      <a:pPr marL="0" marR="0" lvl="0" indent="0" algn="l">
                        <a:lnSpc>
                          <a:spcPct val="100000"/>
                        </a:lnSpc>
                        <a:spcBef>
                          <a:spcPts val="0"/>
                        </a:spcBef>
                        <a:spcAft>
                          <a:spcPts val="0"/>
                        </a:spcAft>
                        <a:buNone/>
                      </a:pPr>
                      <a:r>
                        <a:rPr lang="en-US" sz="2400" b="0" i="0" u="none" strike="noStrike" noProof="0" dirty="0">
                          <a:solidFill>
                            <a:schemeClr val="tx1"/>
                          </a:solidFill>
                          <a:latin typeface="Cera Pro"/>
                        </a:rPr>
                        <a:t>We need light to see objects in the dark. </a:t>
                      </a:r>
                      <a:endParaRPr lang="en-US" sz="2400" b="1" i="0" u="none" strike="noStrike" noProof="0" dirty="0">
                        <a:solidFill>
                          <a:schemeClr val="bg1"/>
                        </a:solidFill>
                        <a:latin typeface="Cera Pro"/>
                      </a:endParaRPr>
                    </a:p>
                  </a:txBody>
                  <a:tcPr>
                    <a:lnL w="0">
                      <a:noFill/>
                    </a:lnL>
                    <a:lnR w="0">
                      <a:noFill/>
                    </a:lnR>
                    <a:lnT w="0">
                      <a:noFill/>
                    </a:lnT>
                    <a:lnB w="0">
                      <a:noFill/>
                    </a:lnB>
                    <a:noFill/>
                  </a:tcPr>
                </a:tc>
                <a:extLst>
                  <a:ext uri="{0D108BD9-81ED-4DB2-BD59-A6C34878D82A}">
                    <a16:rowId xmlns:a16="http://schemas.microsoft.com/office/drawing/2014/main" val="2032089254"/>
                  </a:ext>
                </a:extLst>
              </a:tr>
            </a:tbl>
          </a:graphicData>
        </a:graphic>
      </p:graphicFrame>
      <p:pic>
        <p:nvPicPr>
          <p:cNvPr id="4" name="Picture 4" descr="A picture containing LEGO, toy&#10;&#10;Description automatically generated">
            <a:extLst>
              <a:ext uri="{FF2B5EF4-FFF2-40B4-BE49-F238E27FC236}">
                <a16:creationId xmlns:a16="http://schemas.microsoft.com/office/drawing/2014/main" id="{3CCBB0E7-1BE6-C454-F676-B5B3171D17B6}"/>
              </a:ext>
            </a:extLst>
          </p:cNvPr>
          <p:cNvPicPr>
            <a:picLocks noChangeAspect="1"/>
          </p:cNvPicPr>
          <p:nvPr/>
        </p:nvPicPr>
        <p:blipFill>
          <a:blip r:embed="rId3"/>
          <a:stretch>
            <a:fillRect/>
          </a:stretch>
        </p:blipFill>
        <p:spPr>
          <a:xfrm>
            <a:off x="624114" y="943180"/>
            <a:ext cx="5839580" cy="4428066"/>
          </a:xfrm>
          <a:prstGeom prst="rect">
            <a:avLst/>
          </a:prstGeom>
        </p:spPr>
      </p:pic>
      <p:sp>
        <p:nvSpPr>
          <p:cNvPr id="3" name="Rectangle 2">
            <a:extLst>
              <a:ext uri="{FF2B5EF4-FFF2-40B4-BE49-F238E27FC236}">
                <a16:creationId xmlns:a16="http://schemas.microsoft.com/office/drawing/2014/main" id="{C87C647E-678E-C9BA-751F-4004BB8080E8}"/>
              </a:ext>
            </a:extLst>
          </p:cNvPr>
          <p:cNvSpPr/>
          <p:nvPr/>
        </p:nvSpPr>
        <p:spPr>
          <a:xfrm>
            <a:off x="361950" y="5753100"/>
            <a:ext cx="2647950" cy="914400"/>
          </a:xfrm>
          <a:prstGeom prst="rect">
            <a:avLst/>
          </a:prstGeom>
          <a:solidFill>
            <a:srgbClr val="0091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3807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A picture containing toy, LEGO&#10;&#10;Description automatically generated">
            <a:extLst>
              <a:ext uri="{FF2B5EF4-FFF2-40B4-BE49-F238E27FC236}">
                <a16:creationId xmlns:a16="http://schemas.microsoft.com/office/drawing/2014/main" id="{D4F467E6-E471-8073-08E4-CCFE4D060B0C}"/>
              </a:ext>
            </a:extLst>
          </p:cNvPr>
          <p:cNvPicPr>
            <a:picLocks noChangeAspect="1"/>
          </p:cNvPicPr>
          <p:nvPr/>
        </p:nvPicPr>
        <p:blipFill>
          <a:blip r:embed="rId3"/>
          <a:stretch>
            <a:fillRect/>
          </a:stretch>
        </p:blipFill>
        <p:spPr>
          <a:xfrm>
            <a:off x="589429" y="882610"/>
            <a:ext cx="5836023" cy="4577310"/>
          </a:xfrm>
          <a:prstGeom prst="rect">
            <a:avLst/>
          </a:prstGeom>
        </p:spPr>
      </p:pic>
      <p:graphicFrame>
        <p:nvGraphicFramePr>
          <p:cNvPr id="2" name="Table 3">
            <a:extLst>
              <a:ext uri="{FF2B5EF4-FFF2-40B4-BE49-F238E27FC236}">
                <a16:creationId xmlns:a16="http://schemas.microsoft.com/office/drawing/2014/main" id="{D696C7A1-32AE-2BC7-4F3F-62B6426EBA4A}"/>
              </a:ext>
            </a:extLst>
          </p:cNvPr>
          <p:cNvGraphicFramePr>
            <a:graphicFrameLocks noGrp="1"/>
          </p:cNvGraphicFramePr>
          <p:nvPr/>
        </p:nvGraphicFramePr>
        <p:xfrm>
          <a:off x="6909211" y="640349"/>
          <a:ext cx="4693360" cy="5334000"/>
        </p:xfrm>
        <a:graphic>
          <a:graphicData uri="http://schemas.openxmlformats.org/drawingml/2006/table">
            <a:tbl>
              <a:tblPr firstRow="1" bandRow="1">
                <a:tableStyleId>{5C22544A-7EE6-4342-B048-85BDC9FD1C3A}</a:tableStyleId>
              </a:tblPr>
              <a:tblGrid>
                <a:gridCol w="4693360">
                  <a:extLst>
                    <a:ext uri="{9D8B030D-6E8A-4147-A177-3AD203B41FA5}">
                      <a16:colId xmlns:a16="http://schemas.microsoft.com/office/drawing/2014/main" val="587177968"/>
                    </a:ext>
                  </a:extLst>
                </a:gridCol>
              </a:tblGrid>
              <a:tr h="370840">
                <a:tc>
                  <a:txBody>
                    <a:bodyPr/>
                    <a:lstStyle/>
                    <a:p>
                      <a:pPr marL="0" marR="0" lvl="0" indent="0" algn="l">
                        <a:lnSpc>
                          <a:spcPct val="100000"/>
                        </a:lnSpc>
                        <a:spcBef>
                          <a:spcPts val="0"/>
                        </a:spcBef>
                        <a:spcAft>
                          <a:spcPts val="0"/>
                        </a:spcAft>
                        <a:buNone/>
                      </a:pPr>
                      <a:r>
                        <a:rPr lang="en-US" sz="3200" b="1" i="0" u="none" strike="noStrike" noProof="0" dirty="0">
                          <a:latin typeface="Cera Pro"/>
                        </a:rPr>
                        <a:t>Write a Claim-Evidence-Reasoning (CER) response.</a:t>
                      </a:r>
                    </a:p>
                    <a:p>
                      <a:pPr marL="0" marR="0" lvl="0" indent="0" algn="l">
                        <a:lnSpc>
                          <a:spcPct val="100000"/>
                        </a:lnSpc>
                        <a:spcBef>
                          <a:spcPts val="0"/>
                        </a:spcBef>
                        <a:spcAft>
                          <a:spcPts val="0"/>
                        </a:spcAft>
                        <a:buNone/>
                      </a:pPr>
                      <a:endParaRPr lang="en-US" sz="2400" b="1" i="0" u="none" strike="noStrike" noProof="0" dirty="0">
                        <a:latin typeface="Cera Pro"/>
                      </a:endParaRPr>
                    </a:p>
                    <a:p>
                      <a:pPr marL="0" marR="0" lvl="0" indent="0" algn="l">
                        <a:lnSpc>
                          <a:spcPct val="100000"/>
                        </a:lnSpc>
                        <a:spcBef>
                          <a:spcPts val="0"/>
                        </a:spcBef>
                        <a:spcAft>
                          <a:spcPts val="0"/>
                        </a:spcAft>
                        <a:buNone/>
                      </a:pPr>
                      <a:r>
                        <a:rPr lang="en-US" sz="2400" b="0" i="0" u="none" strike="noStrike" noProof="0" dirty="0">
                          <a:latin typeface="Cera Pro"/>
                        </a:rPr>
                        <a:t>C=Claim from our statement of what we think is true from Slides 9, 10. </a:t>
                      </a:r>
                    </a:p>
                    <a:p>
                      <a:pPr marL="0" marR="0" lvl="0" indent="0" algn="l">
                        <a:lnSpc>
                          <a:spcPct val="100000"/>
                        </a:lnSpc>
                        <a:spcBef>
                          <a:spcPts val="0"/>
                        </a:spcBef>
                        <a:spcAft>
                          <a:spcPts val="0"/>
                        </a:spcAft>
                        <a:buNone/>
                      </a:pPr>
                      <a:endParaRPr lang="en-US" sz="2400" b="0" i="0" u="none" strike="noStrike" noProof="0" dirty="0">
                        <a:latin typeface="Cera Pro"/>
                      </a:endParaRPr>
                    </a:p>
                    <a:p>
                      <a:pPr marL="0" marR="0" lvl="0" indent="0" algn="l">
                        <a:lnSpc>
                          <a:spcPct val="100000"/>
                        </a:lnSpc>
                        <a:spcBef>
                          <a:spcPts val="0"/>
                        </a:spcBef>
                        <a:spcAft>
                          <a:spcPts val="0"/>
                        </a:spcAft>
                        <a:buNone/>
                      </a:pPr>
                      <a:r>
                        <a:rPr lang="en-US" sz="2400" b="0" i="0" u="none" strike="noStrike" noProof="0" dirty="0">
                          <a:latin typeface="Cera Pro"/>
                        </a:rPr>
                        <a:t>E=Evidence from our “I See” column, Slides 6, 8. </a:t>
                      </a:r>
                    </a:p>
                    <a:p>
                      <a:pPr marL="0" marR="0" lvl="0" indent="0" algn="l">
                        <a:lnSpc>
                          <a:spcPct val="100000"/>
                        </a:lnSpc>
                        <a:spcBef>
                          <a:spcPts val="0"/>
                        </a:spcBef>
                        <a:spcAft>
                          <a:spcPts val="0"/>
                        </a:spcAft>
                        <a:buNone/>
                      </a:pPr>
                      <a:endParaRPr lang="en-US" sz="2400" b="0" i="0" u="none" strike="noStrike" noProof="0" dirty="0">
                        <a:latin typeface="Cera Pro"/>
                      </a:endParaRPr>
                    </a:p>
                    <a:p>
                      <a:pPr marL="0" marR="0" lvl="0" indent="0" algn="l">
                        <a:lnSpc>
                          <a:spcPct val="100000"/>
                        </a:lnSpc>
                        <a:spcBef>
                          <a:spcPts val="0"/>
                        </a:spcBef>
                        <a:spcAft>
                          <a:spcPts val="0"/>
                        </a:spcAft>
                        <a:buNone/>
                      </a:pPr>
                      <a:r>
                        <a:rPr lang="en-US" sz="2400" b="0" i="0" u="none" strike="noStrike" noProof="0" dirty="0">
                          <a:latin typeface="Cera Pro"/>
                        </a:rPr>
                        <a:t>R=Reasoning from our “I Think” column, Slides 6, 8. </a:t>
                      </a:r>
                    </a:p>
                    <a:p>
                      <a:pPr marL="0" marR="0" lvl="0" indent="0" algn="l">
                        <a:lnSpc>
                          <a:spcPct val="100000"/>
                        </a:lnSpc>
                        <a:spcBef>
                          <a:spcPts val="0"/>
                        </a:spcBef>
                        <a:spcAft>
                          <a:spcPts val="0"/>
                        </a:spcAft>
                        <a:buNone/>
                      </a:pPr>
                      <a:endParaRPr lang="en-US" sz="3200" b="1" i="0" u="none" strike="noStrike" noProof="0" dirty="0">
                        <a:solidFill>
                          <a:schemeClr val="bg1"/>
                        </a:solidFill>
                        <a:latin typeface="Cera Pro"/>
                      </a:endParaRPr>
                    </a:p>
                    <a:p>
                      <a:pPr marL="0" marR="0" lvl="0" indent="0" algn="l">
                        <a:lnSpc>
                          <a:spcPct val="100000"/>
                        </a:lnSpc>
                        <a:spcBef>
                          <a:spcPts val="0"/>
                        </a:spcBef>
                        <a:spcAft>
                          <a:spcPts val="0"/>
                        </a:spcAft>
                        <a:buNone/>
                      </a:pPr>
                      <a:endParaRPr lang="en-US" sz="3200" b="1" i="0" u="none" strike="noStrike" noProof="0" dirty="0">
                        <a:solidFill>
                          <a:schemeClr val="bg1"/>
                        </a:solidFill>
                        <a:latin typeface="Cera Pro"/>
                      </a:endParaRPr>
                    </a:p>
                  </a:txBody>
                  <a:tcPr>
                    <a:lnL w="0">
                      <a:noFill/>
                    </a:lnL>
                    <a:lnR w="0">
                      <a:noFill/>
                    </a:lnR>
                    <a:lnT w="0">
                      <a:noFill/>
                    </a:lnT>
                    <a:lnB w="0">
                      <a:noFill/>
                    </a:lnB>
                    <a:noFill/>
                  </a:tcPr>
                </a:tc>
                <a:extLst>
                  <a:ext uri="{0D108BD9-81ED-4DB2-BD59-A6C34878D82A}">
                    <a16:rowId xmlns:a16="http://schemas.microsoft.com/office/drawing/2014/main" val="2032089254"/>
                  </a:ext>
                </a:extLst>
              </a:tr>
            </a:tbl>
          </a:graphicData>
        </a:graphic>
      </p:graphicFrame>
      <p:sp>
        <p:nvSpPr>
          <p:cNvPr id="4" name="Rectangle 3">
            <a:extLst>
              <a:ext uri="{FF2B5EF4-FFF2-40B4-BE49-F238E27FC236}">
                <a16:creationId xmlns:a16="http://schemas.microsoft.com/office/drawing/2014/main" id="{55F60107-4C65-B4E2-92AD-93BF79CF8076}"/>
              </a:ext>
            </a:extLst>
          </p:cNvPr>
          <p:cNvSpPr/>
          <p:nvPr/>
        </p:nvSpPr>
        <p:spPr>
          <a:xfrm>
            <a:off x="361950" y="5753100"/>
            <a:ext cx="2647950" cy="914400"/>
          </a:xfrm>
          <a:prstGeom prst="rect">
            <a:avLst/>
          </a:prstGeom>
          <a:solidFill>
            <a:srgbClr val="0091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7920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854</Words>
  <Application>Microsoft Office PowerPoint</Application>
  <PresentationFormat>Widescreen</PresentationFormat>
  <Paragraphs>90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Engaging in Argument  from Evidence</vt:lpstr>
      <vt:lpstr>Teacher Notes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Engaging in Argument  from Evidence</dc:title>
  <dc:creator>Emily Hayes</dc:creator>
  <cp:lastModifiedBy>Emily Hayes</cp:lastModifiedBy>
  <cp:revision>2</cp:revision>
  <dcterms:created xsi:type="dcterms:W3CDTF">2023-03-13T13:53:25Z</dcterms:created>
  <dcterms:modified xsi:type="dcterms:W3CDTF">2023-03-13T19:40:51Z</dcterms:modified>
</cp:coreProperties>
</file>